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Lst>
  <p:notesMasterIdLst>
    <p:notesMasterId r:id="rId115"/>
  </p:notesMasterIdLst>
  <p:handoutMasterIdLst>
    <p:handoutMasterId r:id="rId116"/>
  </p:handoutMasterIdLst>
  <p:sldIdLst>
    <p:sldId id="823" r:id="rId2"/>
    <p:sldId id="864" r:id="rId3"/>
    <p:sldId id="416" r:id="rId4"/>
    <p:sldId id="418" r:id="rId5"/>
    <p:sldId id="433" r:id="rId6"/>
    <p:sldId id="434" r:id="rId7"/>
    <p:sldId id="386" r:id="rId8"/>
    <p:sldId id="387" r:id="rId9"/>
    <p:sldId id="435" r:id="rId10"/>
    <p:sldId id="925" r:id="rId11"/>
    <p:sldId id="862" r:id="rId12"/>
    <p:sldId id="863" r:id="rId13"/>
    <p:sldId id="906" r:id="rId14"/>
    <p:sldId id="809" r:id="rId15"/>
    <p:sldId id="829" r:id="rId16"/>
    <p:sldId id="388" r:id="rId17"/>
    <p:sldId id="846" r:id="rId18"/>
    <p:sldId id="390" r:id="rId19"/>
    <p:sldId id="436" r:id="rId20"/>
    <p:sldId id="847" r:id="rId21"/>
    <p:sldId id="848" r:id="rId22"/>
    <p:sldId id="852" r:id="rId23"/>
    <p:sldId id="849" r:id="rId24"/>
    <p:sldId id="424" r:id="rId25"/>
    <p:sldId id="854" r:id="rId26"/>
    <p:sldId id="425" r:id="rId27"/>
    <p:sldId id="865" r:id="rId28"/>
    <p:sldId id="426" r:id="rId29"/>
    <p:sldId id="850" r:id="rId30"/>
    <p:sldId id="853" r:id="rId31"/>
    <p:sldId id="915" r:id="rId32"/>
    <p:sldId id="856" r:id="rId33"/>
    <p:sldId id="393" r:id="rId34"/>
    <p:sldId id="438" r:id="rId35"/>
    <p:sldId id="427" r:id="rId36"/>
    <p:sldId id="395" r:id="rId37"/>
    <p:sldId id="437" r:id="rId38"/>
    <p:sldId id="428" r:id="rId39"/>
    <p:sldId id="429" r:id="rId40"/>
    <p:sldId id="398" r:id="rId41"/>
    <p:sldId id="859" r:id="rId42"/>
    <p:sldId id="399" r:id="rId43"/>
    <p:sldId id="909" r:id="rId44"/>
    <p:sldId id="867" r:id="rId45"/>
    <p:sldId id="449" r:id="rId46"/>
    <p:sldId id="419" r:id="rId47"/>
    <p:sldId id="860" r:id="rId48"/>
    <p:sldId id="869" r:id="rId49"/>
    <p:sldId id="400" r:id="rId50"/>
    <p:sldId id="870" r:id="rId51"/>
    <p:sldId id="872" r:id="rId52"/>
    <p:sldId id="871" r:id="rId53"/>
    <p:sldId id="873" r:id="rId54"/>
    <p:sldId id="875" r:id="rId55"/>
    <p:sldId id="877" r:id="rId56"/>
    <p:sldId id="874" r:id="rId57"/>
    <p:sldId id="878" r:id="rId58"/>
    <p:sldId id="911" r:id="rId59"/>
    <p:sldId id="879" r:id="rId60"/>
    <p:sldId id="881" r:id="rId61"/>
    <p:sldId id="882" r:id="rId62"/>
    <p:sldId id="883" r:id="rId63"/>
    <p:sldId id="917" r:id="rId64"/>
    <p:sldId id="884" r:id="rId65"/>
    <p:sldId id="916" r:id="rId66"/>
    <p:sldId id="885" r:id="rId67"/>
    <p:sldId id="886" r:id="rId68"/>
    <p:sldId id="887" r:id="rId69"/>
    <p:sldId id="888" r:id="rId70"/>
    <p:sldId id="889" r:id="rId71"/>
    <p:sldId id="890" r:id="rId72"/>
    <p:sldId id="892" r:id="rId73"/>
    <p:sldId id="412" r:id="rId74"/>
    <p:sldId id="413" r:id="rId75"/>
    <p:sldId id="414" r:id="rId76"/>
    <p:sldId id="891" r:id="rId77"/>
    <p:sldId id="893" r:id="rId78"/>
    <p:sldId id="926" r:id="rId79"/>
    <p:sldId id="912" r:id="rId80"/>
    <p:sldId id="894" r:id="rId81"/>
    <p:sldId id="896" r:id="rId82"/>
    <p:sldId id="897" r:id="rId83"/>
    <p:sldId id="919" r:id="rId84"/>
    <p:sldId id="918" r:id="rId85"/>
    <p:sldId id="920" r:id="rId86"/>
    <p:sldId id="921" r:id="rId87"/>
    <p:sldId id="898" r:id="rId88"/>
    <p:sldId id="923" r:id="rId89"/>
    <p:sldId id="922" r:id="rId90"/>
    <p:sldId id="924" r:id="rId91"/>
    <p:sldId id="899" r:id="rId92"/>
    <p:sldId id="913" r:id="rId93"/>
    <p:sldId id="900" r:id="rId94"/>
    <p:sldId id="902" r:id="rId95"/>
    <p:sldId id="825" r:id="rId96"/>
    <p:sldId id="803" r:id="rId97"/>
    <p:sldId id="904" r:id="rId98"/>
    <p:sldId id="903" r:id="rId99"/>
    <p:sldId id="905" r:id="rId100"/>
    <p:sldId id="453" r:id="rId101"/>
    <p:sldId id="454" r:id="rId102"/>
    <p:sldId id="455" r:id="rId103"/>
    <p:sldId id="914" r:id="rId104"/>
    <p:sldId id="813" r:id="rId105"/>
    <p:sldId id="799" r:id="rId106"/>
    <p:sldId id="812" r:id="rId107"/>
    <p:sldId id="800" r:id="rId108"/>
    <p:sldId id="806" r:id="rId109"/>
    <p:sldId id="801" r:id="rId110"/>
    <p:sldId id="802" r:id="rId111"/>
    <p:sldId id="927" r:id="rId112"/>
    <p:sldId id="430" r:id="rId113"/>
    <p:sldId id="822" r:id="rId114"/>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44" autoAdjust="0"/>
    <p:restoredTop sz="55466" autoAdjust="0"/>
  </p:normalViewPr>
  <p:slideViewPr>
    <p:cSldViewPr>
      <p:cViewPr varScale="1">
        <p:scale>
          <a:sx n="75" d="100"/>
          <a:sy n="75" d="100"/>
        </p:scale>
        <p:origin x="1912" y="160"/>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27</a:t>
            </a:fld>
            <a:endParaRPr lang="en-US"/>
          </a:p>
        </p:txBody>
      </p:sp>
    </p:spTree>
    <p:extLst>
      <p:ext uri="{BB962C8B-B14F-4D97-AF65-F5344CB8AC3E}">
        <p14:creationId xmlns:p14="http://schemas.microsoft.com/office/powerpoint/2010/main" val="3198308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how logistic regression uses the sigmoid function to take weighted features for an input example x and assign it to the class 1 or 0.</a:t>
            </a:r>
          </a:p>
        </p:txBody>
      </p:sp>
    </p:spTree>
    <p:extLst>
      <p:ext uri="{BB962C8B-B14F-4D97-AF65-F5344CB8AC3E}">
        <p14:creationId xmlns:p14="http://schemas.microsoft.com/office/powerpoint/2010/main" val="3100758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389755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1994395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details of how logistic regression can take feature values and weights to assign a class to an input.</a:t>
            </a:r>
          </a:p>
        </p:txBody>
      </p:sp>
    </p:spTree>
    <p:extLst>
      <p:ext uri="{BB962C8B-B14F-4D97-AF65-F5344CB8AC3E}">
        <p14:creationId xmlns:p14="http://schemas.microsoft.com/office/powerpoint/2010/main" val="990307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high-level intuition of the components of logistic regression and its relationship to the other classifier we've learned about, Naïve Bayes</a:t>
            </a:r>
          </a:p>
        </p:txBody>
      </p:sp>
    </p:spTree>
    <p:extLst>
      <p:ext uri="{BB962C8B-B14F-4D97-AF65-F5344CB8AC3E}">
        <p14:creationId xmlns:p14="http://schemas.microsoft.com/office/powerpoint/2010/main" val="2923795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45</a:t>
            </a:fld>
            <a:endParaRPr lang="en-US"/>
          </a:p>
        </p:txBody>
      </p:sp>
    </p:spTree>
    <p:extLst>
      <p:ext uri="{BB962C8B-B14F-4D97-AF65-F5344CB8AC3E}">
        <p14:creationId xmlns:p14="http://schemas.microsoft.com/office/powerpoint/2010/main" val="1846150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59550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3969832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derived the cross-entropy loss and seen how it applies in our sentiment example. Cross entropy loss is equally important for neural networks.</a:t>
            </a:r>
          </a:p>
        </p:txBody>
      </p:sp>
    </p:spTree>
    <p:extLst>
      <p:ext uri="{BB962C8B-B14F-4D97-AF65-F5344CB8AC3E}">
        <p14:creationId xmlns:p14="http://schemas.microsoft.com/office/powerpoint/2010/main" val="1935411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2290426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458232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791924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802563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1073306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65</a:t>
            </a:fld>
            <a:endParaRPr lang="en-US"/>
          </a:p>
        </p:txBody>
      </p:sp>
    </p:spTree>
    <p:extLst>
      <p:ext uri="{BB962C8B-B14F-4D97-AF65-F5344CB8AC3E}">
        <p14:creationId xmlns:p14="http://schemas.microsoft.com/office/powerpoint/2010/main" val="1155148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769380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67</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Weighted sum of the features</a:t>
            </a:r>
          </a:p>
        </p:txBody>
      </p:sp>
      <p:sp>
        <p:nvSpPr>
          <p:cNvPr id="4" name="Slide Number Placeholder 3"/>
          <p:cNvSpPr>
            <a:spLocks noGrp="1"/>
          </p:cNvSpPr>
          <p:nvPr>
            <p:ph type="sldNum" sz="quarter" idx="10"/>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1554776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69</a:t>
            </a:fld>
            <a:endParaRPr lang="en-US"/>
          </a:p>
        </p:txBody>
      </p:sp>
    </p:spTree>
    <p:extLst>
      <p:ext uri="{BB962C8B-B14F-4D97-AF65-F5344CB8AC3E}">
        <p14:creationId xmlns:p14="http://schemas.microsoft.com/office/powerpoint/2010/main" val="121279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70</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71</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72</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76</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introduced the important stochastic gradient descent algorithm. We'll give some more details in the next lecture.</a:t>
            </a:r>
          </a:p>
        </p:txBody>
      </p:sp>
    </p:spTree>
    <p:extLst>
      <p:ext uri="{BB962C8B-B14F-4D97-AF65-F5344CB8AC3E}">
        <p14:creationId xmlns:p14="http://schemas.microsoft.com/office/powerpoint/2010/main" val="2936308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81</a:t>
            </a:fld>
            <a:endParaRPr lang="en-US"/>
          </a:p>
        </p:txBody>
      </p:sp>
    </p:spTree>
    <p:extLst>
      <p:ext uri="{BB962C8B-B14F-4D97-AF65-F5344CB8AC3E}">
        <p14:creationId xmlns:p14="http://schemas.microsoft.com/office/powerpoint/2010/main" val="778863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82</a:t>
            </a:fld>
            <a:endParaRPr lang="en-US"/>
          </a:p>
        </p:txBody>
      </p:sp>
    </p:spTree>
    <p:extLst>
      <p:ext uri="{BB962C8B-B14F-4D97-AF65-F5344CB8AC3E}">
        <p14:creationId xmlns:p14="http://schemas.microsoft.com/office/powerpoint/2010/main" val="3797165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20825830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86</a:t>
            </a:fld>
            <a:endParaRPr lang="en-US"/>
          </a:p>
        </p:txBody>
      </p:sp>
    </p:spTree>
    <p:extLst>
      <p:ext uri="{BB962C8B-B14F-4D97-AF65-F5344CB8AC3E}">
        <p14:creationId xmlns:p14="http://schemas.microsoft.com/office/powerpoint/2010/main" val="1069891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89</a:t>
            </a:fld>
            <a:endParaRPr lang="en-US"/>
          </a:p>
        </p:txBody>
      </p:sp>
    </p:spTree>
    <p:extLst>
      <p:ext uri="{BB962C8B-B14F-4D97-AF65-F5344CB8AC3E}">
        <p14:creationId xmlns:p14="http://schemas.microsoft.com/office/powerpoint/2010/main" val="15438719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90</a:t>
            </a:fld>
            <a:endParaRPr lang="en-US"/>
          </a:p>
        </p:txBody>
      </p:sp>
    </p:spTree>
    <p:extLst>
      <p:ext uri="{BB962C8B-B14F-4D97-AF65-F5344CB8AC3E}">
        <p14:creationId xmlns:p14="http://schemas.microsoft.com/office/powerpoint/2010/main" val="4242790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examples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91</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92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We've now seen the stochastic gradient descent algorithm and discussed variants like mini-batch training.</a:t>
            </a:r>
          </a:p>
        </p:txBody>
      </p:sp>
    </p:spTree>
    <p:extLst>
      <p:ext uri="{BB962C8B-B14F-4D97-AF65-F5344CB8AC3E}">
        <p14:creationId xmlns:p14="http://schemas.microsoft.com/office/powerpoint/2010/main" val="30336906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93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92794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97</a:t>
            </a:fld>
            <a:endParaRPr lang="en-US"/>
          </a:p>
        </p:txBody>
      </p:sp>
    </p:spTree>
    <p:extLst>
      <p:ext uri="{BB962C8B-B14F-4D97-AF65-F5344CB8AC3E}">
        <p14:creationId xmlns:p14="http://schemas.microsoft.com/office/powerpoint/2010/main" val="1436092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100</a:t>
            </a:fld>
            <a:endParaRPr lang="en-US"/>
          </a:p>
        </p:txBody>
      </p:sp>
    </p:spTree>
    <p:extLst>
      <p:ext uri="{BB962C8B-B14F-4D97-AF65-F5344CB8AC3E}">
        <p14:creationId xmlns:p14="http://schemas.microsoft.com/office/powerpoint/2010/main" val="796684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0750218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40055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21</a:t>
            </a:fld>
            <a:endParaRPr lang="en-US"/>
          </a:p>
        </p:txBody>
      </p:sp>
    </p:spTree>
    <p:extLst>
      <p:ext uri="{BB962C8B-B14F-4D97-AF65-F5344CB8AC3E}">
        <p14:creationId xmlns:p14="http://schemas.microsoft.com/office/powerpoint/2010/main" val="1276206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113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18897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26</a:t>
            </a:fld>
            <a:endParaRPr lang="en-US"/>
          </a:p>
        </p:txBody>
      </p:sp>
    </p:spTree>
    <p:extLst>
      <p:ext uri="{BB962C8B-B14F-4D97-AF65-F5344CB8AC3E}">
        <p14:creationId xmlns:p14="http://schemas.microsoft.com/office/powerpoint/2010/main" val="353536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2/23/22</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2/23/22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2/23/22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2/23/22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2/23/22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2/23/22</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2/23/22</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2/23/22</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0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68.emf"/><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10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10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11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5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7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7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7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7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60.emf"/></Relationships>
</file>

<file path=ppt/slides/_rels/slide8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8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8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8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60.emf"/></Relationships>
</file>

<file path=ppt/slides/_rels/slide8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8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8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0.emf"/></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0.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
        <p:nvSpPr>
          <p:cNvPr id="5" name="Rectangle 4">
            <a:extLst>
              <a:ext uri="{FF2B5EF4-FFF2-40B4-BE49-F238E27FC236}">
                <a16:creationId xmlns:a16="http://schemas.microsoft.com/office/drawing/2014/main" id="{5C449E6C-56D8-A345-A675-B9D40B3FBCF9}"/>
              </a:ext>
            </a:extLst>
          </p:cNvPr>
          <p:cNvSpPr/>
          <p:nvPr/>
        </p:nvSpPr>
        <p:spPr>
          <a:xfrm>
            <a:off x="3143252" y="4435614"/>
            <a:ext cx="6515100" cy="707886"/>
          </a:xfrm>
          <a:prstGeom prst="rect">
            <a:avLst/>
          </a:prstGeom>
        </p:spPr>
        <p:txBody>
          <a:bodyPr wrap="square">
            <a:spAutoFit/>
          </a:bodyPr>
          <a:lstStyle/>
          <a:p>
            <a:r>
              <a:rPr lang="en-US" sz="2000" dirty="0"/>
              <a:t>Edited from Dan </a:t>
            </a:r>
            <a:r>
              <a:rPr lang="en-US" sz="2000" dirty="0" err="1"/>
              <a:t>Jurafsky’s</a:t>
            </a:r>
            <a:r>
              <a:rPr lang="en-US" sz="2000" dirty="0"/>
              <a:t> book website: </a:t>
            </a:r>
            <a:r>
              <a:rPr lang="en-US" sz="2000" dirty="0">
                <a:hlinkClick r:id="rId3"/>
              </a:rPr>
              <a:t>https://web.stanford.edu/~jurafsky/slp3/</a:t>
            </a:r>
            <a:endParaRPr lang="en-US" sz="2000" dirty="0"/>
          </a:p>
        </p:txBody>
      </p:sp>
    </p:spTree>
    <p:extLst>
      <p:ext uri="{BB962C8B-B14F-4D97-AF65-F5344CB8AC3E}">
        <p14:creationId xmlns:p14="http://schemas.microsoft.com/office/powerpoint/2010/main" val="35382678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Components of machine learning classifier</a:t>
            </a:r>
          </a:p>
        </p:txBody>
      </p:sp>
      <p:sp>
        <p:nvSpPr>
          <p:cNvPr id="3" name="Content Placeholder 2"/>
          <p:cNvSpPr>
            <a:spLocks noGrp="1"/>
          </p:cNvSpPr>
          <p:nvPr>
            <p:ph idx="1"/>
          </p:nvPr>
        </p:nvSpPr>
        <p:spPr>
          <a:xfrm>
            <a:off x="304800" y="1375064"/>
            <a:ext cx="8534400" cy="3333750"/>
          </a:xfrm>
        </p:spPr>
        <p:txBody>
          <a:bodyPr>
            <a:normAutofit fontScale="92500" lnSpcReduction="10000"/>
          </a:bodyPr>
          <a:lstStyle/>
          <a:p>
            <a:r>
              <a:rPr lang="en-US" b="1" dirty="0"/>
              <a:t>Training</a:t>
            </a:r>
            <a:r>
              <a:rPr lang="en-US" dirty="0"/>
              <a:t> data: input/output pairs </a:t>
            </a:r>
          </a:p>
          <a:p>
            <a:r>
              <a:rPr lang="en-US" dirty="0"/>
              <a:t>Feature </a:t>
            </a:r>
            <a:r>
              <a:rPr lang="en-US" b="1" dirty="0"/>
              <a:t>representation</a:t>
            </a:r>
            <a:r>
              <a:rPr lang="en-US" dirty="0"/>
              <a:t> of input</a:t>
            </a:r>
          </a:p>
          <a:p>
            <a:pPr lvl="1"/>
            <a:r>
              <a:rPr lang="en-US" dirty="0"/>
              <a:t>E.g., each           is a vector of features   </a:t>
            </a:r>
          </a:p>
          <a:p>
            <a:r>
              <a:rPr lang="en-US" dirty="0"/>
              <a:t>A </a:t>
            </a:r>
            <a:r>
              <a:rPr lang="en-US" b="1" dirty="0"/>
              <a:t>classification</a:t>
            </a:r>
            <a:r>
              <a:rPr lang="en-US" dirty="0"/>
              <a:t> function i.e., sigmoid, softmax, </a:t>
            </a:r>
            <a:r>
              <a:rPr lang="is-IS" dirty="0"/>
              <a:t>…</a:t>
            </a:r>
            <a:endParaRPr lang="en-US" dirty="0"/>
          </a:p>
          <a:p>
            <a:pPr lvl="1"/>
            <a:r>
              <a:rPr lang="en-US" dirty="0"/>
              <a:t>E.g., how we compute an estimate      with</a:t>
            </a:r>
          </a:p>
          <a:p>
            <a:r>
              <a:rPr lang="en-US" b="1" dirty="0"/>
              <a:t>Objective function </a:t>
            </a:r>
            <a:r>
              <a:rPr lang="en-US" dirty="0"/>
              <a:t>for learning e.g., to minimize error on training examples</a:t>
            </a:r>
          </a:p>
          <a:p>
            <a:r>
              <a:rPr lang="en-US" dirty="0"/>
              <a:t>Algorithm for optimizing the </a:t>
            </a:r>
            <a:r>
              <a:rPr lang="en-US" b="1" dirty="0"/>
              <a:t>objective function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pic>
        <p:nvPicPr>
          <p:cNvPr id="5" name="Picture 4"/>
          <p:cNvPicPr>
            <a:picLocks noChangeAspect="1"/>
          </p:cNvPicPr>
          <p:nvPr/>
        </p:nvPicPr>
        <p:blipFill rotWithShape="1">
          <a:blip r:embed="rId2"/>
          <a:srcRect/>
          <a:stretch/>
        </p:blipFill>
        <p:spPr>
          <a:xfrm>
            <a:off x="4876800" y="1352550"/>
            <a:ext cx="1158240" cy="457200"/>
          </a:xfrm>
          <a:prstGeom prst="rect">
            <a:avLst/>
          </a:prstGeom>
        </p:spPr>
      </p:pic>
      <p:pic>
        <p:nvPicPr>
          <p:cNvPr id="6" name="Picture 5"/>
          <p:cNvPicPr>
            <a:picLocks noChangeAspect="1"/>
          </p:cNvPicPr>
          <p:nvPr/>
        </p:nvPicPr>
        <p:blipFill>
          <a:blip r:embed="rId3"/>
          <a:stretch>
            <a:fillRect/>
          </a:stretch>
        </p:blipFill>
        <p:spPr>
          <a:xfrm>
            <a:off x="4988076" y="2245591"/>
            <a:ext cx="1501531" cy="368300"/>
          </a:xfrm>
          <a:prstGeom prst="rect">
            <a:avLst/>
          </a:prstGeom>
        </p:spPr>
      </p:pic>
      <p:pic>
        <p:nvPicPr>
          <p:cNvPr id="7" name="Picture 6"/>
          <p:cNvPicPr>
            <a:picLocks noChangeAspect="1"/>
          </p:cNvPicPr>
          <p:nvPr/>
        </p:nvPicPr>
        <p:blipFill>
          <a:blip r:embed="rId4"/>
          <a:stretch>
            <a:fillRect/>
          </a:stretch>
        </p:blipFill>
        <p:spPr>
          <a:xfrm>
            <a:off x="2168583" y="2194791"/>
            <a:ext cx="469900" cy="469900"/>
          </a:xfrm>
          <a:prstGeom prst="rect">
            <a:avLst/>
          </a:prstGeom>
        </p:spPr>
      </p:pic>
      <p:pic>
        <p:nvPicPr>
          <p:cNvPr id="8" name="Picture 7"/>
          <p:cNvPicPr>
            <a:picLocks noChangeAspect="1"/>
          </p:cNvPicPr>
          <p:nvPr/>
        </p:nvPicPr>
        <p:blipFill>
          <a:blip r:embed="rId5"/>
          <a:stretch>
            <a:fillRect/>
          </a:stretch>
        </p:blipFill>
        <p:spPr>
          <a:xfrm>
            <a:off x="5738841" y="2931391"/>
            <a:ext cx="738366" cy="523009"/>
          </a:xfrm>
          <a:prstGeom prst="rect">
            <a:avLst/>
          </a:prstGeom>
        </p:spPr>
      </p:pic>
      <p:pic>
        <p:nvPicPr>
          <p:cNvPr id="9" name="Picture 8"/>
          <p:cNvPicPr>
            <a:picLocks noChangeAspect="1"/>
          </p:cNvPicPr>
          <p:nvPr/>
        </p:nvPicPr>
        <p:blipFill>
          <a:blip r:embed="rId6"/>
          <a:stretch>
            <a:fillRect/>
          </a:stretch>
        </p:blipFill>
        <p:spPr>
          <a:xfrm>
            <a:off x="4686300" y="3073400"/>
            <a:ext cx="190500" cy="381000"/>
          </a:xfrm>
          <a:prstGeom prst="rect">
            <a:avLst/>
          </a:prstGeom>
        </p:spPr>
      </p:pic>
    </p:spTree>
    <p:extLst>
      <p:ext uri="{BB962C8B-B14F-4D97-AF65-F5344CB8AC3E}">
        <p14:creationId xmlns:p14="http://schemas.microsoft.com/office/powerpoint/2010/main" val="12139612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p:txBody>
          <a:bodyPr/>
          <a:lstStyle/>
          <a:p>
            <a:r>
              <a:rPr lang="en-US" dirty="0"/>
              <a:t>Constraints on </a:t>
            </a:r>
            <a:r>
              <a:rPr lang="en-US" b="1" dirty="0"/>
              <a:t>the prior</a:t>
            </a:r>
            <a:r>
              <a:rPr lang="en-US" dirty="0"/>
              <a:t> of how the weights should look</a:t>
            </a:r>
          </a:p>
          <a:p>
            <a:pPr lvl="1"/>
            <a:r>
              <a:rPr lang="en-US" sz="2000" dirty="0"/>
              <a:t>L1 regularization → Laplace prior on weights</a:t>
            </a:r>
          </a:p>
          <a:p>
            <a:pPr lvl="1"/>
            <a:r>
              <a:rPr lang="en-US" sz="2000" dirty="0"/>
              <a:t>L2 regularization → Gaussian prior on weights with mean = 0 </a:t>
            </a:r>
          </a:p>
          <a:p>
            <a:pPr lvl="2"/>
            <a:r>
              <a:rPr lang="en-US" dirty="0"/>
              <a:t>i.e., the “weights” prefer to have the value 0</a:t>
            </a:r>
          </a:p>
        </p:txBody>
      </p:sp>
      <p:sp>
        <p:nvSpPr>
          <p:cNvPr id="4" name="Slide Number Placeholder 3"/>
          <p:cNvSpPr>
            <a:spLocks noGrp="1"/>
          </p:cNvSpPr>
          <p:nvPr>
            <p:ph type="sldNum" sz="quarter" idx="12"/>
          </p:nvPr>
        </p:nvSpPr>
        <p:spPr>
          <a:xfrm>
            <a:off x="7425346" y="4923157"/>
            <a:ext cx="984019" cy="273844"/>
          </a:xfrm>
        </p:spPr>
        <p:txBody>
          <a:bodyPr/>
          <a:lstStyle/>
          <a:p>
            <a:fld id="{10F35DC5-7E65-8247-99AB-4E984F8A921E}" type="slidenum">
              <a:rPr lang="en-US" smtClean="0"/>
              <a:pPr/>
              <a:t>100</a:t>
            </a:fld>
            <a:endParaRPr lang="en-US"/>
          </a:p>
        </p:txBody>
      </p:sp>
      <p:pic>
        <p:nvPicPr>
          <p:cNvPr id="5" name="Picture 4"/>
          <p:cNvPicPr>
            <a:picLocks noChangeAspect="1"/>
          </p:cNvPicPr>
          <p:nvPr/>
        </p:nvPicPr>
        <p:blipFill>
          <a:blip r:embed="rId3"/>
          <a:stretch>
            <a:fillRect/>
          </a:stretch>
        </p:blipFill>
        <p:spPr>
          <a:xfrm>
            <a:off x="1524001" y="2878667"/>
            <a:ext cx="5800725" cy="1066800"/>
          </a:xfrm>
          <a:prstGeom prst="rect">
            <a:avLst/>
          </a:prstGeom>
        </p:spPr>
      </p:pic>
      <p:pic>
        <p:nvPicPr>
          <p:cNvPr id="6" name="Picture 5"/>
          <p:cNvPicPr>
            <a:picLocks noChangeAspect="1"/>
          </p:cNvPicPr>
          <p:nvPr/>
        </p:nvPicPr>
        <p:blipFill rotWithShape="1">
          <a:blip r:embed="rId4"/>
          <a:srcRect l="39931" t="32989" r="30645" b="54497"/>
          <a:stretch/>
        </p:blipFill>
        <p:spPr>
          <a:xfrm rot="10800000">
            <a:off x="1981201" y="3877724"/>
            <a:ext cx="2819400" cy="318211"/>
          </a:xfrm>
          <a:prstGeom prst="rect">
            <a:avLst/>
          </a:prstGeom>
        </p:spPr>
      </p:pic>
      <p:sp>
        <p:nvSpPr>
          <p:cNvPr id="7" name="TextBox 6"/>
          <p:cNvSpPr txBox="1"/>
          <p:nvPr/>
        </p:nvSpPr>
        <p:spPr>
          <a:xfrm>
            <a:off x="2514601" y="4174067"/>
            <a:ext cx="1165704" cy="338554"/>
          </a:xfrm>
          <a:prstGeom prst="rect">
            <a:avLst/>
          </a:prstGeom>
          <a:noFill/>
        </p:spPr>
        <p:txBody>
          <a:bodyPr wrap="none" rtlCol="0">
            <a:spAutoFit/>
          </a:bodyPr>
          <a:lstStyle/>
          <a:p>
            <a:r>
              <a:rPr lang="en-US" sz="1600" dirty="0"/>
              <a:t>likelihood</a:t>
            </a:r>
          </a:p>
        </p:txBody>
      </p:sp>
      <p:pic>
        <p:nvPicPr>
          <p:cNvPr id="8" name="Picture 7"/>
          <p:cNvPicPr>
            <a:picLocks noChangeAspect="1"/>
          </p:cNvPicPr>
          <p:nvPr/>
        </p:nvPicPr>
        <p:blipFill rotWithShape="1">
          <a:blip r:embed="rId4"/>
          <a:srcRect l="39931" t="32989" r="30645" b="54497"/>
          <a:stretch/>
        </p:blipFill>
        <p:spPr>
          <a:xfrm rot="10800000">
            <a:off x="4505326" y="3911596"/>
            <a:ext cx="2819400" cy="318211"/>
          </a:xfrm>
          <a:prstGeom prst="rect">
            <a:avLst/>
          </a:prstGeom>
        </p:spPr>
      </p:pic>
      <p:sp>
        <p:nvSpPr>
          <p:cNvPr id="9" name="TextBox 8"/>
          <p:cNvSpPr txBox="1"/>
          <p:nvPr/>
        </p:nvSpPr>
        <p:spPr>
          <a:xfrm>
            <a:off x="5292036" y="4158658"/>
            <a:ext cx="667170" cy="338554"/>
          </a:xfrm>
          <a:prstGeom prst="rect">
            <a:avLst/>
          </a:prstGeom>
          <a:noFill/>
        </p:spPr>
        <p:txBody>
          <a:bodyPr wrap="none" rtlCol="0">
            <a:spAutoFit/>
          </a:bodyPr>
          <a:lstStyle/>
          <a:p>
            <a:r>
              <a:rPr lang="en-US" sz="1600" dirty="0"/>
              <a:t>prior</a:t>
            </a:r>
          </a:p>
        </p:txBody>
      </p:sp>
      <p:pic>
        <p:nvPicPr>
          <p:cNvPr id="10" name="Picture 9"/>
          <p:cNvPicPr>
            <a:picLocks noChangeAspect="1"/>
          </p:cNvPicPr>
          <p:nvPr/>
        </p:nvPicPr>
        <p:blipFill rotWithShape="1">
          <a:blip r:embed="rId4"/>
          <a:srcRect l="39931" t="32989" r="30645" b="54497"/>
          <a:stretch/>
        </p:blipFill>
        <p:spPr>
          <a:xfrm rot="10800000">
            <a:off x="1676400" y="4551297"/>
            <a:ext cx="6858002" cy="318211"/>
          </a:xfrm>
          <a:prstGeom prst="rect">
            <a:avLst/>
          </a:prstGeom>
        </p:spPr>
      </p:pic>
      <p:sp>
        <p:nvSpPr>
          <p:cNvPr id="11" name="TextBox 10"/>
          <p:cNvSpPr txBox="1"/>
          <p:nvPr/>
        </p:nvSpPr>
        <p:spPr>
          <a:xfrm>
            <a:off x="3879983" y="4835637"/>
            <a:ext cx="1088760" cy="338554"/>
          </a:xfrm>
          <a:prstGeom prst="rect">
            <a:avLst/>
          </a:prstGeom>
          <a:noFill/>
        </p:spPr>
        <p:txBody>
          <a:bodyPr wrap="none" rtlCol="0">
            <a:spAutoFit/>
          </a:bodyPr>
          <a:lstStyle/>
          <a:p>
            <a:r>
              <a:rPr lang="en-US" sz="1600" dirty="0"/>
              <a:t>posterior</a:t>
            </a:r>
          </a:p>
        </p:txBody>
      </p:sp>
      <p:sp>
        <p:nvSpPr>
          <p:cNvPr id="12" name="TextBox 11"/>
          <p:cNvSpPr txBox="1"/>
          <p:nvPr/>
        </p:nvSpPr>
        <p:spPr>
          <a:xfrm>
            <a:off x="7361811" y="4056951"/>
            <a:ext cx="1470274" cy="461665"/>
          </a:xfrm>
          <a:prstGeom prst="rect">
            <a:avLst/>
          </a:prstGeom>
          <a:noFill/>
        </p:spPr>
        <p:txBody>
          <a:bodyPr wrap="none" rtlCol="0">
            <a:spAutoFit/>
          </a:bodyPr>
          <a:lstStyle/>
          <a:p>
            <a:r>
              <a:rPr lang="en-US" dirty="0"/>
              <a:t>MAP est.</a:t>
            </a:r>
          </a:p>
        </p:txBody>
      </p:sp>
    </p:spTree>
    <p:extLst>
      <p:ext uri="{BB962C8B-B14F-4D97-AF65-F5344CB8AC3E}">
        <p14:creationId xmlns:p14="http://schemas.microsoft.com/office/powerpoint/2010/main" val="7428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Detour: Maximum A Posteriori Estimation</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5160" t="22857" r="35161" b="70286"/>
          <a:stretch/>
        </p:blipFill>
        <p:spPr>
          <a:xfrm>
            <a:off x="2330915" y="1070335"/>
            <a:ext cx="3657600" cy="685800"/>
          </a:xfrm>
        </p:spPr>
      </p:pic>
      <p:sp>
        <p:nvSpPr>
          <p:cNvPr id="4" name="Slide Number Placeholder 3"/>
          <p:cNvSpPr>
            <a:spLocks noGrp="1"/>
          </p:cNvSpPr>
          <p:nvPr>
            <p:ph type="sldNum" sz="quarter" idx="12"/>
          </p:nvPr>
        </p:nvSpPr>
        <p:spPr/>
        <p:txBody>
          <a:bodyPr/>
          <a:lstStyle/>
          <a:p>
            <a:fld id="{10F35DC5-7E65-8247-99AB-4E984F8A921E}" type="slidenum">
              <a:rPr lang="en-US" smtClean="0"/>
              <a:pPr/>
              <a:t>101</a:t>
            </a:fld>
            <a:endParaRPr lang="en-US"/>
          </a:p>
        </p:txBody>
      </p:sp>
      <p:grpSp>
        <p:nvGrpSpPr>
          <p:cNvPr id="10" name="Group 9"/>
          <p:cNvGrpSpPr/>
          <p:nvPr/>
        </p:nvGrpSpPr>
        <p:grpSpPr>
          <a:xfrm>
            <a:off x="2514600" y="2525870"/>
            <a:ext cx="3683906" cy="1447800"/>
            <a:chOff x="1073887" y="1880507"/>
            <a:chExt cx="3683906" cy="14478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273" t="33704" r="39086" b="50370"/>
            <a:stretch/>
          </p:blipFill>
          <p:spPr>
            <a:xfrm>
              <a:off x="1073887" y="1880507"/>
              <a:ext cx="2424225" cy="1447800"/>
            </a:xfrm>
            <a:prstGeom prst="rect">
              <a:avLst/>
            </a:prstGeom>
          </p:spPr>
        </p:pic>
        <p:sp>
          <p:nvSpPr>
            <p:cNvPr id="7" name="TextBox 6"/>
            <p:cNvSpPr txBox="1"/>
            <p:nvPr/>
          </p:nvSpPr>
          <p:spPr>
            <a:xfrm>
              <a:off x="3388507" y="2087911"/>
              <a:ext cx="1369286" cy="369332"/>
            </a:xfrm>
            <a:prstGeom prst="rect">
              <a:avLst/>
            </a:prstGeom>
            <a:noFill/>
          </p:spPr>
          <p:txBody>
            <a:bodyPr wrap="none" rtlCol="0">
              <a:spAutoFit/>
            </a:bodyPr>
            <a:lstStyle/>
            <a:p>
              <a:r>
                <a:rPr lang="en-US" sz="1800" dirty="0"/>
                <a:t>Bayes Rule</a:t>
              </a:r>
            </a:p>
          </p:txBody>
        </p:sp>
      </p:gr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3149" t="20477" r="40290" b="72740"/>
          <a:stretch/>
        </p:blipFill>
        <p:spPr>
          <a:xfrm>
            <a:off x="2365749" y="1775331"/>
            <a:ext cx="3491344" cy="723612"/>
          </a:xfrm>
          <a:prstGeom prst="rect">
            <a:avLst/>
          </a:prstGeom>
        </p:spPr>
      </p:pic>
      <p:sp>
        <p:nvSpPr>
          <p:cNvPr id="13" name="TextBox 12"/>
          <p:cNvSpPr txBox="1"/>
          <p:nvPr/>
        </p:nvSpPr>
        <p:spPr>
          <a:xfrm>
            <a:off x="1727863" y="2760761"/>
            <a:ext cx="974947" cy="307777"/>
          </a:xfrm>
          <a:prstGeom prst="rect">
            <a:avLst/>
          </a:prstGeom>
          <a:noFill/>
        </p:spPr>
        <p:txBody>
          <a:bodyPr wrap="none" rtlCol="0">
            <a:spAutoFit/>
          </a:bodyPr>
          <a:lstStyle/>
          <a:p>
            <a:r>
              <a:rPr lang="en-US" sz="1400" dirty="0"/>
              <a:t>posterior</a:t>
            </a:r>
          </a:p>
        </p:txBody>
      </p:sp>
      <p:sp>
        <p:nvSpPr>
          <p:cNvPr id="14" name="Rounded Rectangle 13"/>
          <p:cNvSpPr/>
          <p:nvPr/>
        </p:nvSpPr>
        <p:spPr bwMode="auto">
          <a:xfrm>
            <a:off x="2667000" y="2729984"/>
            <a:ext cx="685800" cy="372622"/>
          </a:xfrm>
          <a:prstGeom prst="roundRect">
            <a:avLst/>
          </a:prstGeom>
          <a:solidFill>
            <a:schemeClr val="accent2">
              <a:lumMod val="60000"/>
              <a:lumOff val="40000"/>
              <a:alpha val="2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7" name="TextBox 16"/>
          <p:cNvSpPr txBox="1"/>
          <p:nvPr/>
        </p:nvSpPr>
        <p:spPr>
          <a:xfrm>
            <a:off x="5159439" y="1329423"/>
            <a:ext cx="1039067" cy="307777"/>
          </a:xfrm>
          <a:prstGeom prst="rect">
            <a:avLst/>
          </a:prstGeom>
          <a:noFill/>
        </p:spPr>
        <p:txBody>
          <a:bodyPr wrap="none" rtlCol="0">
            <a:spAutoFit/>
          </a:bodyPr>
          <a:lstStyle/>
          <a:p>
            <a:r>
              <a:rPr lang="en-US" sz="1400" dirty="0"/>
              <a:t>likelihood</a:t>
            </a:r>
          </a:p>
        </p:txBody>
      </p:sp>
      <p:sp>
        <p:nvSpPr>
          <p:cNvPr id="18" name="Rounded Rectangle 17"/>
          <p:cNvSpPr/>
          <p:nvPr/>
        </p:nvSpPr>
        <p:spPr bwMode="auto">
          <a:xfrm>
            <a:off x="4474647" y="1251115"/>
            <a:ext cx="685800" cy="372622"/>
          </a:xfrm>
          <a:prstGeom prst="roundRect">
            <a:avLst/>
          </a:prstGeom>
          <a:solidFill>
            <a:schemeClr val="accent4">
              <a:lumMod val="60000"/>
              <a:lumOff val="40000"/>
              <a:alpha val="2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9" name="TextBox 18"/>
          <p:cNvSpPr txBox="1"/>
          <p:nvPr/>
        </p:nvSpPr>
        <p:spPr>
          <a:xfrm>
            <a:off x="5692035" y="1930389"/>
            <a:ext cx="834277" cy="307777"/>
          </a:xfrm>
          <a:prstGeom prst="rect">
            <a:avLst/>
          </a:prstGeom>
          <a:noFill/>
        </p:spPr>
        <p:txBody>
          <a:bodyPr wrap="square" rtlCol="0">
            <a:spAutoFit/>
          </a:bodyPr>
          <a:lstStyle/>
          <a:p>
            <a:r>
              <a:rPr lang="en-US" sz="1400" dirty="0"/>
              <a:t>prior</a:t>
            </a:r>
          </a:p>
        </p:txBody>
      </p:sp>
      <p:sp>
        <p:nvSpPr>
          <p:cNvPr id="20" name="Rounded Rectangle 19"/>
          <p:cNvSpPr/>
          <p:nvPr/>
        </p:nvSpPr>
        <p:spPr bwMode="auto">
          <a:xfrm>
            <a:off x="5247556" y="1887882"/>
            <a:ext cx="490817" cy="372622"/>
          </a:xfrm>
          <a:prstGeom prst="roundRect">
            <a:avLst/>
          </a:prstGeom>
          <a:solidFill>
            <a:schemeClr val="accent3">
              <a:lumMod val="60000"/>
              <a:lumOff val="40000"/>
              <a:alpha val="2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1" name="TextBox 20"/>
          <p:cNvSpPr txBox="1"/>
          <p:nvPr/>
        </p:nvSpPr>
        <p:spPr>
          <a:xfrm>
            <a:off x="2383369" y="4081356"/>
            <a:ext cx="4182555" cy="646331"/>
          </a:xfrm>
          <a:prstGeom prst="rect">
            <a:avLst/>
          </a:prstGeom>
          <a:noFill/>
        </p:spPr>
        <p:txBody>
          <a:bodyPr wrap="none" rtlCol="0">
            <a:spAutoFit/>
          </a:bodyPr>
          <a:lstStyle/>
          <a:p>
            <a:pPr algn="ctr"/>
            <a:r>
              <a:rPr lang="en-US" sz="1800" dirty="0"/>
              <a:t>MLE is a special case of MAP where </a:t>
            </a:r>
          </a:p>
          <a:p>
            <a:pPr algn="ctr"/>
            <a:r>
              <a:rPr lang="en-US" sz="1800" dirty="0"/>
              <a:t>the prior is a constant </a:t>
            </a:r>
          </a:p>
        </p:txBody>
      </p:sp>
    </p:spTree>
    <p:extLst>
      <p:ext uri="{BB962C8B-B14F-4D97-AF65-F5344CB8AC3E}">
        <p14:creationId xmlns:p14="http://schemas.microsoft.com/office/powerpoint/2010/main" val="32062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7" grpId="0"/>
      <p:bldP spid="18" grpId="0" animBg="1"/>
      <p:bldP spid="19" grpId="0"/>
      <p:bldP spid="20" grpId="0" animBg="1"/>
      <p:bldP spid="2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and MAP</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102</a:t>
            </a:fld>
            <a:endParaRPr lang="en-US"/>
          </a:p>
        </p:txBody>
      </p:sp>
      <p:pic>
        <p:nvPicPr>
          <p:cNvPr id="5" name="Picture 4"/>
          <p:cNvPicPr>
            <a:picLocks noChangeAspect="1"/>
          </p:cNvPicPr>
          <p:nvPr/>
        </p:nvPicPr>
        <p:blipFill>
          <a:blip r:embed="rId2"/>
          <a:stretch>
            <a:fillRect/>
          </a:stretch>
        </p:blipFill>
        <p:spPr>
          <a:xfrm>
            <a:off x="1121229" y="1250950"/>
            <a:ext cx="5968679" cy="1097688"/>
          </a:xfrm>
          <a:prstGeom prst="rect">
            <a:avLst/>
          </a:prstGeom>
        </p:spPr>
      </p:pic>
      <p:pic>
        <p:nvPicPr>
          <p:cNvPr id="6" name="Picture 5"/>
          <p:cNvPicPr>
            <a:picLocks noChangeAspect="1"/>
          </p:cNvPicPr>
          <p:nvPr/>
        </p:nvPicPr>
        <p:blipFill>
          <a:blip r:embed="rId3"/>
          <a:stretch>
            <a:fillRect/>
          </a:stretch>
        </p:blipFill>
        <p:spPr>
          <a:xfrm>
            <a:off x="1834787" y="3663117"/>
            <a:ext cx="4851400" cy="812800"/>
          </a:xfrm>
          <a:prstGeom prst="rect">
            <a:avLst/>
          </a:prstGeom>
        </p:spPr>
      </p:pic>
      <p:pic>
        <p:nvPicPr>
          <p:cNvPr id="7" name="Picture 6"/>
          <p:cNvPicPr>
            <a:picLocks noChangeAspect="1"/>
          </p:cNvPicPr>
          <p:nvPr/>
        </p:nvPicPr>
        <p:blipFill>
          <a:blip r:embed="rId4"/>
          <a:stretch>
            <a:fillRect/>
          </a:stretch>
        </p:blipFill>
        <p:spPr>
          <a:xfrm>
            <a:off x="1642266" y="3182212"/>
            <a:ext cx="5236441" cy="298450"/>
          </a:xfrm>
          <a:prstGeom prst="rect">
            <a:avLst/>
          </a:prstGeom>
        </p:spPr>
      </p:pic>
      <p:sp>
        <p:nvSpPr>
          <p:cNvPr id="8" name="TextBox 7"/>
          <p:cNvSpPr txBox="1"/>
          <p:nvPr/>
        </p:nvSpPr>
        <p:spPr>
          <a:xfrm>
            <a:off x="2286000" y="2393405"/>
            <a:ext cx="4049507" cy="369332"/>
          </a:xfrm>
          <a:prstGeom prst="rect">
            <a:avLst/>
          </a:prstGeom>
          <a:noFill/>
        </p:spPr>
        <p:txBody>
          <a:bodyPr wrap="none" rtlCol="0">
            <a:spAutoFit/>
          </a:bodyPr>
          <a:lstStyle/>
          <a:p>
            <a:r>
              <a:rPr lang="en-US" sz="1800" dirty="0"/>
              <a:t>likelihood weighted by prior (</a:t>
            </a:r>
            <a:r>
              <a:rPr lang="en-US" sz="1800" b="1" dirty="0"/>
              <a:t>MAP</a:t>
            </a:r>
            <a:r>
              <a:rPr lang="en-US" sz="1800" dirty="0"/>
              <a:t>)</a:t>
            </a:r>
          </a:p>
        </p:txBody>
      </p:sp>
      <p:sp>
        <p:nvSpPr>
          <p:cNvPr id="9" name="TextBox 8"/>
          <p:cNvSpPr txBox="1"/>
          <p:nvPr/>
        </p:nvSpPr>
        <p:spPr>
          <a:xfrm>
            <a:off x="3124200" y="4551011"/>
            <a:ext cx="2622834" cy="369332"/>
          </a:xfrm>
          <a:prstGeom prst="rect">
            <a:avLst/>
          </a:prstGeom>
          <a:noFill/>
        </p:spPr>
        <p:txBody>
          <a:bodyPr wrap="none" rtlCol="0">
            <a:spAutoFit/>
          </a:bodyPr>
          <a:lstStyle/>
          <a:p>
            <a:r>
              <a:rPr lang="en-US" sz="1800" b="1" dirty="0"/>
              <a:t>regularized</a:t>
            </a:r>
            <a:r>
              <a:rPr lang="en-US" sz="1800" dirty="0"/>
              <a:t> objective</a:t>
            </a:r>
          </a:p>
        </p:txBody>
      </p:sp>
    </p:spTree>
    <p:extLst>
      <p:ext uri="{BB962C8B-B14F-4D97-AF65-F5344CB8AC3E}">
        <p14:creationId xmlns:p14="http://schemas.microsoft.com/office/powerpoint/2010/main" val="71871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Regularization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6046219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13FDA879-22B3-DE43-9598-BC7B8BE5748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560041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95750"/>
          </a:xfrm>
        </p:spPr>
        <p:txBody>
          <a:bodyPr>
            <a:normAutofit/>
          </a:bodyPr>
          <a:lstStyle/>
          <a:p>
            <a:r>
              <a:rPr lang="en-US" sz="2800" dirty="0"/>
              <a:t>Often we need more than 2 classes</a:t>
            </a:r>
          </a:p>
          <a:p>
            <a:pPr lvl="1"/>
            <a:r>
              <a:rPr lang="en-US" sz="2400" dirty="0"/>
              <a:t>Positive/negative/neutral</a:t>
            </a:r>
          </a:p>
          <a:p>
            <a:pPr lvl="1"/>
            <a:r>
              <a:rPr lang="en-US" sz="2400" dirty="0"/>
              <a:t>Parts of speech (noun, verb, adjective, adverb, preposition, etc.)</a:t>
            </a:r>
          </a:p>
          <a:p>
            <a:pPr lvl="1"/>
            <a:r>
              <a:rPr lang="en-US" sz="2400" dirty="0"/>
              <a:t>Classify emergency SMSs into different actionable classes</a:t>
            </a:r>
          </a:p>
          <a:p>
            <a:r>
              <a:rPr lang="en-US" sz="2400" dirty="0"/>
              <a:t>If &gt;2 classes we use </a:t>
            </a:r>
            <a:r>
              <a:rPr lang="en-US" sz="2400" b="1" dirty="0"/>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"logistic regression"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105</a:t>
            </a:fld>
            <a:endParaRPr lang="en-US" dirty="0"/>
          </a:p>
        </p:txBody>
      </p:sp>
    </p:spTree>
    <p:extLst>
      <p:ext uri="{BB962C8B-B14F-4D97-AF65-F5344CB8AC3E}">
        <p14:creationId xmlns:p14="http://schemas.microsoft.com/office/powerpoint/2010/main" val="18183091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70934"/>
          </a:xfrm>
        </p:spPr>
        <p:txBody>
          <a:bodyPr>
            <a:normAutofit/>
          </a:bodyPr>
          <a:lstStyle/>
          <a:p>
            <a:r>
              <a:rPr lang="en-US" sz="2800"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sz="2800" dirty="0"/>
          </a:p>
          <a:p>
            <a:r>
              <a:rPr lang="en-US" sz="2800" dirty="0"/>
              <a:t>Need a generalization of the sigmoid called the </a:t>
            </a:r>
            <a:r>
              <a:rPr lang="en-US" sz="2800" b="1" dirty="0" err="1"/>
              <a:t>softmax</a:t>
            </a:r>
            <a:endParaRPr lang="en-US" sz="2800" b="1" dirty="0"/>
          </a:p>
          <a:p>
            <a:pPr lvl="1"/>
            <a:r>
              <a:rPr lang="en-US" sz="2400" dirty="0"/>
              <a:t>Takes a vector </a:t>
            </a:r>
            <a:r>
              <a:rPr lang="en-US" sz="2400" i="1" dirty="0"/>
              <a:t>z </a:t>
            </a:r>
            <a:r>
              <a:rPr lang="en-US" sz="2400" dirty="0"/>
              <a:t>= [</a:t>
            </a:r>
            <a:r>
              <a:rPr lang="en-US" sz="2400" i="1" dirty="0"/>
              <a:t>z</a:t>
            </a:r>
            <a:r>
              <a:rPr lang="en-US" sz="2400" dirty="0"/>
              <a:t>1, </a:t>
            </a:r>
            <a:r>
              <a:rPr lang="en-US" sz="2400" i="1" dirty="0"/>
              <a:t>z</a:t>
            </a:r>
            <a:r>
              <a:rPr lang="en-US" sz="2400" dirty="0"/>
              <a:t>2, ..., </a:t>
            </a:r>
            <a:r>
              <a:rPr lang="en-US" sz="2400" i="1" dirty="0" err="1"/>
              <a:t>zk</a:t>
            </a:r>
            <a:r>
              <a:rPr lang="en-US" sz="2400" dirty="0"/>
              <a:t>] of </a:t>
            </a:r>
            <a:r>
              <a:rPr lang="en-US" sz="2400" i="1" dirty="0"/>
              <a:t>k </a:t>
            </a:r>
            <a:r>
              <a:rPr lang="en-US" sz="2400" dirty="0"/>
              <a:t>arbitrary values </a:t>
            </a:r>
          </a:p>
          <a:p>
            <a:pPr lvl="1"/>
            <a:r>
              <a:rPr lang="en-US" sz="2400"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106</a:t>
            </a:fld>
            <a:endParaRPr lang="en-US"/>
          </a:p>
        </p:txBody>
      </p:sp>
    </p:spTree>
    <p:extLst>
      <p:ext uri="{BB962C8B-B14F-4D97-AF65-F5344CB8AC3E}">
        <p14:creationId xmlns:p14="http://schemas.microsoft.com/office/powerpoint/2010/main" val="7239699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022320"/>
            <a:ext cx="8742110" cy="3460539"/>
          </a:xfrm>
        </p:spPr>
        <p:txBody>
          <a:bodyPr/>
          <a:lstStyle/>
          <a:p>
            <a:pPr marL="150876" lvl="1" indent="0">
              <a:buNone/>
            </a:pPr>
            <a:r>
              <a:rPr lang="en-US" sz="2400" dirty="0"/>
              <a:t>Turns a vector </a:t>
            </a:r>
            <a:r>
              <a:rPr lang="en-US" sz="2400" i="1" dirty="0">
                <a:latin typeface="Times New Roman" panose="02020603050405020304" pitchFamily="18" charset="0"/>
                <a:cs typeface="Times New Roman" panose="02020603050405020304" pitchFamily="18" charset="0"/>
              </a:rPr>
              <a:t>z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r>
              <a:rPr lang="en-US" sz="2400" dirty="0"/>
              <a:t> of </a:t>
            </a:r>
            <a:r>
              <a:rPr lang="en-US" sz="2400" i="1" dirty="0"/>
              <a:t>k </a:t>
            </a:r>
            <a:r>
              <a:rPr lang="en-US" sz="24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107</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1142999" y="1372940"/>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0" y="3458202"/>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0" y="2675828"/>
            <a:ext cx="8390223" cy="410531"/>
          </a:xfrm>
          <a:prstGeom prst="rect">
            <a:avLst/>
          </a:prstGeom>
        </p:spPr>
      </p:pic>
    </p:spTree>
    <p:extLst>
      <p:ext uri="{BB962C8B-B14F-4D97-AF65-F5344CB8AC3E}">
        <p14:creationId xmlns:p14="http://schemas.microsoft.com/office/powerpoint/2010/main" val="8714224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990600" y="1106975"/>
            <a:ext cx="7543801" cy="3460539"/>
          </a:xfrm>
        </p:spPr>
        <p:txBody>
          <a:bodyPr/>
          <a:lstStyle/>
          <a:p>
            <a:pPr lvl="1"/>
            <a:r>
              <a:rPr lang="en-US" sz="2000" dirty="0"/>
              <a:t>Turns  a vector </a:t>
            </a:r>
            <a:r>
              <a:rPr lang="en-US" sz="2000" i="1" dirty="0">
                <a:latin typeface="Times New Roman" panose="02020603050405020304" pitchFamily="18" charset="0"/>
                <a:cs typeface="Times New Roman" panose="02020603050405020304" pitchFamily="18" charset="0"/>
              </a:rPr>
              <a:t>z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z</a:t>
            </a:r>
            <a:r>
              <a:rPr lang="en-US" sz="2000" i="1"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r>
              <a:rPr lang="en-US" sz="2000" dirty="0"/>
              <a:t> of </a:t>
            </a:r>
            <a:r>
              <a:rPr lang="en-US" sz="2000" i="1" dirty="0"/>
              <a:t>k </a:t>
            </a:r>
            <a:r>
              <a:rPr lang="en-US" sz="20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108</a:t>
            </a:fld>
            <a:endParaRPr lang="en-US"/>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1714263" y="1963778"/>
            <a:ext cx="5528464" cy="646184"/>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1543434" y="4028241"/>
            <a:ext cx="6102849" cy="78978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855965" y="2590295"/>
            <a:ext cx="7311071" cy="1024657"/>
          </a:xfrm>
          <a:prstGeom prst="rect">
            <a:avLst/>
          </a:prstGeom>
        </p:spPr>
      </p:pic>
    </p:spTree>
    <p:extLst>
      <p:ext uri="{BB962C8B-B14F-4D97-AF65-F5344CB8AC3E}">
        <p14:creationId xmlns:p14="http://schemas.microsoft.com/office/powerpoint/2010/main" val="342266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214953"/>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1352550"/>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t>109</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042770"/>
            <a:ext cx="8244840" cy="1938992"/>
          </a:xfrm>
          <a:prstGeom prst="rect">
            <a:avLst/>
          </a:prstGeom>
          <a:noFill/>
        </p:spPr>
        <p:txBody>
          <a:bodyPr wrap="square" rtlCol="0">
            <a:spAutoFit/>
          </a:bodyPr>
          <a:lstStyle/>
          <a:p>
            <a:r>
              <a:rPr lang="en-US" dirty="0"/>
              <a:t>Input is still the dot product between weight vector </a:t>
            </a:r>
            <a:r>
              <a:rPr lang="en-US" i="1" dirty="0"/>
              <a:t>w </a:t>
            </a:r>
            <a:r>
              <a:rPr lang="en-US" dirty="0"/>
              <a:t>and input vector </a:t>
            </a:r>
            <a:r>
              <a:rPr lang="en-US" i="1" dirty="0"/>
              <a:t>x</a:t>
            </a:r>
          </a:p>
          <a:p>
            <a:r>
              <a:rPr lang="en-US" dirty="0"/>
              <a:t>But now we’ll need separate weight vectors for each of the </a:t>
            </a:r>
            <a:r>
              <a:rPr lang="en-US" i="1" dirty="0"/>
              <a:t>K </a:t>
            </a:r>
            <a:r>
              <a:rPr lang="en-US" dirty="0"/>
              <a:t>classes. </a:t>
            </a:r>
          </a:p>
          <a:p>
            <a:endParaRPr lang="en-US" dirty="0"/>
          </a:p>
        </p:txBody>
      </p:sp>
    </p:spTree>
    <p:extLst>
      <p:ext uri="{BB962C8B-B14F-4D97-AF65-F5344CB8AC3E}">
        <p14:creationId xmlns:p14="http://schemas.microsoft.com/office/powerpoint/2010/main" val="3293774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28317774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57200" y="119702"/>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06299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smtClean="0"/>
              <a:t>110</a:t>
            </a:fld>
            <a:endParaRPr lang="en-US"/>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140502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1657351"/>
            <a:ext cx="142935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 0.1</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0" y="3288154"/>
            <a:ext cx="6764867" cy="1193800"/>
          </a:xfrm>
          <a:prstGeom prst="rect">
            <a:avLst/>
          </a:prstGeom>
        </p:spPr>
      </p:pic>
    </p:spTree>
    <p:extLst>
      <p:ext uri="{BB962C8B-B14F-4D97-AF65-F5344CB8AC3E}">
        <p14:creationId xmlns:p14="http://schemas.microsoft.com/office/powerpoint/2010/main" val="32974787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a:t>
            </a:r>
          </a:p>
        </p:txBody>
      </p:sp>
      <p:sp>
        <p:nvSpPr>
          <p:cNvPr id="3" name="Content Placeholder 2"/>
          <p:cNvSpPr>
            <a:spLocks noGrp="1"/>
          </p:cNvSpPr>
          <p:nvPr>
            <p:ph idx="1"/>
          </p:nvPr>
        </p:nvSpPr>
        <p:spPr/>
        <p:txBody>
          <a:bodyPr/>
          <a:lstStyle/>
          <a:p>
            <a:r>
              <a:rPr lang="en-US" dirty="0"/>
              <a:t>Logistic regression loss: (with 2 classes, y=0 or y=1)</a:t>
            </a:r>
          </a:p>
          <a:p>
            <a:endParaRPr lang="en-US" dirty="0"/>
          </a:p>
          <a:p>
            <a:endParaRPr lang="en-US" dirty="0"/>
          </a:p>
          <a:p>
            <a:r>
              <a:rPr lang="en-US" dirty="0"/>
              <a:t>Now that we have K classes, the loss function is :</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111</a:t>
            </a:fld>
            <a:endParaRPr lang="en-US"/>
          </a:p>
        </p:txBody>
      </p:sp>
      <p:pic>
        <p:nvPicPr>
          <p:cNvPr id="5" name="Picture 4"/>
          <p:cNvPicPr>
            <a:picLocks noChangeAspect="1"/>
          </p:cNvPicPr>
          <p:nvPr/>
        </p:nvPicPr>
        <p:blipFill>
          <a:blip r:embed="rId2"/>
          <a:stretch>
            <a:fillRect/>
          </a:stretch>
        </p:blipFill>
        <p:spPr>
          <a:xfrm>
            <a:off x="2166154" y="3086908"/>
            <a:ext cx="4811691" cy="1696876"/>
          </a:xfrm>
          <a:prstGeom prst="rect">
            <a:avLst/>
          </a:prstGeom>
        </p:spPr>
      </p:pic>
      <p:grpSp>
        <p:nvGrpSpPr>
          <p:cNvPr id="9" name="Group 8"/>
          <p:cNvGrpSpPr/>
          <p:nvPr/>
        </p:nvGrpSpPr>
        <p:grpSpPr>
          <a:xfrm>
            <a:off x="381000" y="1872171"/>
            <a:ext cx="9641927" cy="496391"/>
            <a:chOff x="272143" y="1706154"/>
            <a:chExt cx="9641927" cy="496391"/>
          </a:xfrm>
        </p:grpSpPr>
        <p:pic>
          <p:nvPicPr>
            <p:cNvPr id="6" name="Picture 5"/>
            <p:cNvPicPr>
              <a:picLocks noChangeAspect="1"/>
            </p:cNvPicPr>
            <p:nvPr/>
          </p:nvPicPr>
          <p:blipFill rotWithShape="1">
            <a:blip r:embed="rId3"/>
            <a:srcRect l="-1" t="-8118" r="46765" b="-1"/>
            <a:stretch/>
          </p:blipFill>
          <p:spPr>
            <a:xfrm>
              <a:off x="272143" y="1706154"/>
              <a:ext cx="3233057" cy="461254"/>
            </a:xfrm>
            <a:prstGeom prst="rect">
              <a:avLst/>
            </a:prstGeom>
          </p:spPr>
        </p:pic>
        <p:pic>
          <p:nvPicPr>
            <p:cNvPr id="7" name="Picture 6"/>
            <p:cNvPicPr>
              <a:picLocks noChangeAspect="1"/>
            </p:cNvPicPr>
            <p:nvPr/>
          </p:nvPicPr>
          <p:blipFill rotWithShape="1">
            <a:blip r:embed="rId4"/>
            <a:srcRect l="14581" t="-7804"/>
            <a:stretch/>
          </p:blipFill>
          <p:spPr>
            <a:xfrm>
              <a:off x="3435378" y="1803638"/>
              <a:ext cx="1990625" cy="386505"/>
            </a:xfrm>
            <a:prstGeom prst="rect">
              <a:avLst/>
            </a:prstGeom>
          </p:spPr>
        </p:pic>
        <p:pic>
          <p:nvPicPr>
            <p:cNvPr id="8" name="Picture 7"/>
            <p:cNvPicPr>
              <a:picLocks noChangeAspect="1"/>
            </p:cNvPicPr>
            <p:nvPr/>
          </p:nvPicPr>
          <p:blipFill rotWithShape="1">
            <a:blip r:embed="rId3"/>
            <a:srcRect l="43026" t="2621" r="-15984" b="-6877"/>
            <a:stretch/>
          </p:blipFill>
          <p:spPr>
            <a:xfrm>
              <a:off x="5399877" y="1749389"/>
              <a:ext cx="4514193" cy="453156"/>
            </a:xfrm>
            <a:prstGeom prst="rect">
              <a:avLst/>
            </a:prstGeom>
          </p:spPr>
        </p:pic>
      </p:grpSp>
    </p:spTree>
    <p:extLst>
      <p:ext uri="{BB962C8B-B14F-4D97-AF65-F5344CB8AC3E}">
        <p14:creationId xmlns:p14="http://schemas.microsoft.com/office/powerpoint/2010/main" val="6503432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a:t>
            </a:r>
          </a:p>
        </p:txBody>
      </p:sp>
      <p:sp>
        <p:nvSpPr>
          <p:cNvPr id="3" name="Content Placeholder 2"/>
          <p:cNvSpPr>
            <a:spLocks noGrp="1"/>
          </p:cNvSpPr>
          <p:nvPr>
            <p:ph idx="1"/>
          </p:nvPr>
        </p:nvSpPr>
        <p:spPr/>
        <p:txBody>
          <a:bodyPr/>
          <a:lstStyle/>
          <a:p>
            <a:r>
              <a:rPr lang="en-US" dirty="0"/>
              <a:t>Gradient of the update: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112</a:t>
            </a:fld>
            <a:endParaRPr lang="en-US"/>
          </a:p>
        </p:txBody>
      </p:sp>
      <p:pic>
        <p:nvPicPr>
          <p:cNvPr id="5" name="Picture 4"/>
          <p:cNvPicPr>
            <a:picLocks noChangeAspect="1"/>
          </p:cNvPicPr>
          <p:nvPr/>
        </p:nvPicPr>
        <p:blipFill rotWithShape="1">
          <a:blip r:embed="rId2"/>
          <a:srcRect r="77800"/>
          <a:stretch/>
        </p:blipFill>
        <p:spPr>
          <a:xfrm>
            <a:off x="762000" y="1885950"/>
            <a:ext cx="978263" cy="1676400"/>
          </a:xfrm>
          <a:prstGeom prst="rect">
            <a:avLst/>
          </a:prstGeom>
        </p:spPr>
      </p:pic>
      <p:sp>
        <p:nvSpPr>
          <p:cNvPr id="6" name="TextBox 5"/>
          <p:cNvSpPr txBox="1"/>
          <p:nvPr/>
        </p:nvSpPr>
        <p:spPr>
          <a:xfrm flipH="1">
            <a:off x="1740263" y="2114550"/>
            <a:ext cx="304800" cy="461665"/>
          </a:xfrm>
          <a:prstGeom prst="rect">
            <a:avLst/>
          </a:prstGeom>
          <a:noFill/>
        </p:spPr>
        <p:txBody>
          <a:bodyPr wrap="square" rtlCol="0">
            <a:spAutoFit/>
          </a:bodyPr>
          <a:lstStyle/>
          <a:p>
            <a:r>
              <a:rPr lang="en-US" dirty="0"/>
              <a:t>⎻</a:t>
            </a:r>
          </a:p>
        </p:txBody>
      </p:sp>
      <p:sp>
        <p:nvSpPr>
          <p:cNvPr id="9" name="TextBox 8"/>
          <p:cNvSpPr txBox="1"/>
          <p:nvPr/>
        </p:nvSpPr>
        <p:spPr>
          <a:xfrm flipH="1">
            <a:off x="1740263" y="2828109"/>
            <a:ext cx="304800" cy="461665"/>
          </a:xfrm>
          <a:prstGeom prst="rect">
            <a:avLst/>
          </a:prstGeom>
          <a:noFill/>
        </p:spPr>
        <p:txBody>
          <a:bodyPr wrap="square" rtlCol="0">
            <a:spAutoFit/>
          </a:bodyPr>
          <a:lstStyle/>
          <a:p>
            <a:r>
              <a:rPr lang="en-US" dirty="0"/>
              <a:t>⎻</a:t>
            </a:r>
          </a:p>
        </p:txBody>
      </p:sp>
      <p:pic>
        <p:nvPicPr>
          <p:cNvPr id="10" name="Picture 9"/>
          <p:cNvPicPr>
            <a:picLocks noChangeAspect="1"/>
          </p:cNvPicPr>
          <p:nvPr/>
        </p:nvPicPr>
        <p:blipFill rotWithShape="1">
          <a:blip r:embed="rId2"/>
          <a:srcRect l="24654" r="990"/>
          <a:stretch/>
        </p:blipFill>
        <p:spPr>
          <a:xfrm>
            <a:off x="2006963" y="1885950"/>
            <a:ext cx="3276600" cy="1676400"/>
          </a:xfrm>
          <a:prstGeom prst="rect">
            <a:avLst/>
          </a:prstGeom>
        </p:spPr>
      </p:pic>
      <p:grpSp>
        <p:nvGrpSpPr>
          <p:cNvPr id="16" name="Group 15"/>
          <p:cNvGrpSpPr/>
          <p:nvPr/>
        </p:nvGrpSpPr>
        <p:grpSpPr>
          <a:xfrm>
            <a:off x="5451112" y="1719415"/>
            <a:ext cx="3521438" cy="1339526"/>
            <a:chOff x="4800600" y="3537274"/>
            <a:chExt cx="3521438" cy="1339526"/>
          </a:xfrm>
        </p:grpSpPr>
        <p:pic>
          <p:nvPicPr>
            <p:cNvPr id="12" name="Picture 11"/>
            <p:cNvPicPr>
              <a:picLocks noChangeAspect="1"/>
            </p:cNvPicPr>
            <p:nvPr/>
          </p:nvPicPr>
          <p:blipFill>
            <a:blip r:embed="rId3"/>
            <a:stretch>
              <a:fillRect/>
            </a:stretch>
          </p:blipFill>
          <p:spPr>
            <a:xfrm>
              <a:off x="5562600" y="4262199"/>
              <a:ext cx="2759438" cy="289084"/>
            </a:xfrm>
            <a:prstGeom prst="rect">
              <a:avLst/>
            </a:prstGeom>
          </p:spPr>
        </p:pic>
        <p:pic>
          <p:nvPicPr>
            <p:cNvPr id="13" name="Picture 12"/>
            <p:cNvPicPr>
              <a:picLocks noChangeAspect="1"/>
            </p:cNvPicPr>
            <p:nvPr/>
          </p:nvPicPr>
          <p:blipFill rotWithShape="1">
            <a:blip r:embed="rId2"/>
            <a:srcRect r="83161" b="50503"/>
            <a:stretch/>
          </p:blipFill>
          <p:spPr>
            <a:xfrm>
              <a:off x="4912541" y="3927259"/>
              <a:ext cx="742043" cy="829764"/>
            </a:xfrm>
            <a:prstGeom prst="rect">
              <a:avLst/>
            </a:prstGeom>
          </p:spPr>
        </p:pic>
        <p:sp>
          <p:nvSpPr>
            <p:cNvPr id="14" name="TextBox 13"/>
            <p:cNvSpPr txBox="1"/>
            <p:nvPr/>
          </p:nvSpPr>
          <p:spPr>
            <a:xfrm>
              <a:off x="5149581" y="3537274"/>
              <a:ext cx="2935419" cy="461665"/>
            </a:xfrm>
            <a:prstGeom prst="rect">
              <a:avLst/>
            </a:prstGeom>
            <a:noFill/>
          </p:spPr>
          <p:txBody>
            <a:bodyPr wrap="none" rtlCol="0">
              <a:spAutoFit/>
            </a:bodyPr>
            <a:lstStyle/>
            <a:p>
              <a:r>
                <a:rPr lang="en-US" dirty="0"/>
                <a:t>logistic regression</a:t>
              </a:r>
            </a:p>
          </p:txBody>
        </p:sp>
        <p:sp>
          <p:nvSpPr>
            <p:cNvPr id="15" name="Rounded Rectangle 14"/>
            <p:cNvSpPr/>
            <p:nvPr/>
          </p:nvSpPr>
          <p:spPr bwMode="auto">
            <a:xfrm>
              <a:off x="4800600" y="3537274"/>
              <a:ext cx="3521438" cy="1339526"/>
            </a:xfrm>
            <a:prstGeom prst="roundRect">
              <a:avLst/>
            </a:prstGeom>
            <a:solidFill>
              <a:schemeClr val="accent3">
                <a:lumMod val="60000"/>
                <a:lumOff val="40000"/>
                <a:alpha val="46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grpSp>
      <p:cxnSp>
        <p:nvCxnSpPr>
          <p:cNvPr id="20" name="Straight Arrow Connector 19"/>
          <p:cNvCxnSpPr/>
          <p:nvPr/>
        </p:nvCxnSpPr>
        <p:spPr bwMode="auto">
          <a:xfrm flipH="1" flipV="1">
            <a:off x="2696756" y="3327541"/>
            <a:ext cx="1640994" cy="708902"/>
          </a:xfrm>
          <a:prstGeom prst="straightConnector1">
            <a:avLst/>
          </a:prstGeom>
          <a:gradFill rotWithShape="0">
            <a:gsLst>
              <a:gs pos="0">
                <a:srgbClr val="A50021"/>
              </a:gs>
              <a:gs pos="100000">
                <a:schemeClr val="tx1"/>
              </a:gs>
            </a:gsLst>
            <a:lin ang="0" scaled="1"/>
          </a:gradFill>
          <a:ln w="22225" cap="flat" cmpd="sng" algn="ctr">
            <a:solidFill>
              <a:schemeClr val="accent2">
                <a:lumMod val="75000"/>
              </a:schemeClr>
            </a:solidFill>
            <a:prstDash val="solid"/>
            <a:miter lim="800000"/>
            <a:headEnd type="none" w="med" len="med"/>
            <a:tailEnd type="triangle"/>
          </a:ln>
          <a:effectLst/>
        </p:spPr>
      </p:cxnSp>
      <p:sp>
        <p:nvSpPr>
          <p:cNvPr id="21" name="TextBox 20"/>
          <p:cNvSpPr txBox="1"/>
          <p:nvPr/>
        </p:nvSpPr>
        <p:spPr>
          <a:xfrm>
            <a:off x="3527398" y="4011538"/>
            <a:ext cx="1601721" cy="461665"/>
          </a:xfrm>
          <a:prstGeom prst="rect">
            <a:avLst/>
          </a:prstGeom>
          <a:noFill/>
        </p:spPr>
        <p:txBody>
          <a:bodyPr wrap="none" rtlCol="0">
            <a:spAutoFit/>
          </a:bodyPr>
          <a:lstStyle/>
          <a:p>
            <a:r>
              <a:rPr lang="en-US" dirty="0"/>
              <a:t>true label</a:t>
            </a:r>
          </a:p>
        </p:txBody>
      </p:sp>
      <p:cxnSp>
        <p:nvCxnSpPr>
          <p:cNvPr id="22" name="Straight Arrow Connector 21"/>
          <p:cNvCxnSpPr/>
          <p:nvPr/>
        </p:nvCxnSpPr>
        <p:spPr bwMode="auto">
          <a:xfrm flipV="1">
            <a:off x="4337750" y="2803417"/>
            <a:ext cx="2626205" cy="1233026"/>
          </a:xfrm>
          <a:prstGeom prst="straightConnector1">
            <a:avLst/>
          </a:prstGeom>
          <a:gradFill rotWithShape="0">
            <a:gsLst>
              <a:gs pos="0">
                <a:srgbClr val="A50021"/>
              </a:gs>
              <a:gs pos="100000">
                <a:schemeClr val="tx1"/>
              </a:gs>
            </a:gsLst>
            <a:lin ang="0" scaled="1"/>
          </a:gradFill>
          <a:ln w="22225" cap="flat" cmpd="sng" algn="ctr">
            <a:solidFill>
              <a:schemeClr val="accent2">
                <a:lumMod val="75000"/>
              </a:schemeClr>
            </a:solidFill>
            <a:prstDash val="solid"/>
            <a:miter lim="800000"/>
            <a:headEnd type="none" w="med" len="med"/>
            <a:tailEnd type="triangle"/>
          </a:ln>
          <a:effectLst/>
        </p:spPr>
      </p:cxnSp>
      <p:sp>
        <p:nvSpPr>
          <p:cNvPr id="32" name="TextBox 31"/>
          <p:cNvSpPr txBox="1"/>
          <p:nvPr/>
        </p:nvSpPr>
        <p:spPr>
          <a:xfrm>
            <a:off x="5738527" y="3956035"/>
            <a:ext cx="2411238" cy="461665"/>
          </a:xfrm>
          <a:prstGeom prst="rect">
            <a:avLst/>
          </a:prstGeom>
          <a:noFill/>
        </p:spPr>
        <p:txBody>
          <a:bodyPr wrap="none" rtlCol="0">
            <a:spAutoFit/>
          </a:bodyPr>
          <a:lstStyle/>
          <a:p>
            <a:r>
              <a:rPr lang="en-US" dirty="0"/>
              <a:t>predicted label</a:t>
            </a:r>
          </a:p>
        </p:txBody>
      </p:sp>
      <p:cxnSp>
        <p:nvCxnSpPr>
          <p:cNvPr id="33" name="Straight Arrow Connector 32"/>
          <p:cNvCxnSpPr>
            <a:stCxn id="44" idx="0"/>
          </p:cNvCxnSpPr>
          <p:nvPr/>
        </p:nvCxnSpPr>
        <p:spPr bwMode="auto">
          <a:xfrm flipH="1" flipV="1">
            <a:off x="4163961" y="3411900"/>
            <a:ext cx="2779757" cy="599638"/>
          </a:xfrm>
          <a:prstGeom prst="straightConnector1">
            <a:avLst/>
          </a:prstGeom>
          <a:gradFill rotWithShape="0">
            <a:gsLst>
              <a:gs pos="0">
                <a:srgbClr val="A50021"/>
              </a:gs>
              <a:gs pos="100000">
                <a:schemeClr val="tx1"/>
              </a:gs>
            </a:gsLst>
            <a:lin ang="0" scaled="1"/>
          </a:gradFill>
          <a:ln w="22225" cap="flat" cmpd="sng" algn="ctr">
            <a:solidFill>
              <a:schemeClr val="accent1">
                <a:lumMod val="75000"/>
              </a:schemeClr>
            </a:solidFill>
            <a:prstDash val="solid"/>
            <a:miter lim="800000"/>
            <a:headEnd type="none" w="med" len="med"/>
            <a:tailEnd type="triangle"/>
          </a:ln>
          <a:effectLst/>
        </p:spPr>
      </p:cxnSp>
      <p:cxnSp>
        <p:nvCxnSpPr>
          <p:cNvPr id="36" name="Straight Arrow Connector 35"/>
          <p:cNvCxnSpPr>
            <a:stCxn id="44" idx="0"/>
          </p:cNvCxnSpPr>
          <p:nvPr/>
        </p:nvCxnSpPr>
        <p:spPr bwMode="auto">
          <a:xfrm flipV="1">
            <a:off x="6943718" y="2697780"/>
            <a:ext cx="1078073" cy="1313758"/>
          </a:xfrm>
          <a:prstGeom prst="straightConnector1">
            <a:avLst/>
          </a:prstGeom>
          <a:gradFill rotWithShape="0">
            <a:gsLst>
              <a:gs pos="0">
                <a:srgbClr val="A50021"/>
              </a:gs>
              <a:gs pos="100000">
                <a:schemeClr val="tx1"/>
              </a:gs>
            </a:gsLst>
            <a:lin ang="0" scaled="1"/>
          </a:gradFill>
          <a:ln w="22225" cap="flat" cmpd="sng" algn="ctr">
            <a:solidFill>
              <a:schemeClr val="accent1">
                <a:lumMod val="75000"/>
              </a:schemeClr>
            </a:solidFill>
            <a:prstDash val="solid"/>
            <a:miter lim="800000"/>
            <a:headEnd type="none" w="med" len="med"/>
            <a:tailEnd type="triangle"/>
          </a:ln>
          <a:effectLst/>
        </p:spPr>
      </p:cxnSp>
      <p:sp>
        <p:nvSpPr>
          <p:cNvPr id="39" name="Rounded Rectangle 38"/>
          <p:cNvSpPr/>
          <p:nvPr/>
        </p:nvSpPr>
        <p:spPr bwMode="auto">
          <a:xfrm>
            <a:off x="2178413" y="2828109"/>
            <a:ext cx="954224" cy="461665"/>
          </a:xfrm>
          <a:prstGeom prst="roundRect">
            <a:avLst/>
          </a:prstGeom>
          <a:solidFill>
            <a:schemeClr val="accent2">
              <a:lumMod val="60000"/>
              <a:lumOff val="40000"/>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40" name="Rounded Rectangle 39"/>
          <p:cNvSpPr/>
          <p:nvPr/>
        </p:nvSpPr>
        <p:spPr bwMode="auto">
          <a:xfrm>
            <a:off x="6914167" y="2409680"/>
            <a:ext cx="217337" cy="393737"/>
          </a:xfrm>
          <a:prstGeom prst="roundRect">
            <a:avLst/>
          </a:prstGeom>
          <a:solidFill>
            <a:schemeClr val="accent2">
              <a:lumMod val="60000"/>
              <a:lumOff val="40000"/>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41" name="Rounded Rectangle 40"/>
          <p:cNvSpPr/>
          <p:nvPr/>
        </p:nvSpPr>
        <p:spPr bwMode="auto">
          <a:xfrm>
            <a:off x="3517253" y="4039530"/>
            <a:ext cx="1583749" cy="433673"/>
          </a:xfrm>
          <a:prstGeom prst="roundRect">
            <a:avLst/>
          </a:prstGeom>
          <a:solidFill>
            <a:schemeClr val="accent2">
              <a:lumMod val="60000"/>
              <a:lumOff val="40000"/>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42" name="Rounded Rectangle 41"/>
          <p:cNvSpPr/>
          <p:nvPr/>
        </p:nvSpPr>
        <p:spPr bwMode="auto">
          <a:xfrm>
            <a:off x="3346203" y="2697441"/>
            <a:ext cx="1439882" cy="864909"/>
          </a:xfrm>
          <a:prstGeom prst="roundRect">
            <a:avLst/>
          </a:prstGeom>
          <a:solidFill>
            <a:schemeClr val="accent1">
              <a:lumMod val="60000"/>
              <a:lumOff val="40000"/>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43" name="Rounded Rectangle 42"/>
          <p:cNvSpPr/>
          <p:nvPr/>
        </p:nvSpPr>
        <p:spPr bwMode="auto">
          <a:xfrm>
            <a:off x="7265411" y="2409680"/>
            <a:ext cx="1231523" cy="366865"/>
          </a:xfrm>
          <a:prstGeom prst="roundRect">
            <a:avLst/>
          </a:prstGeom>
          <a:solidFill>
            <a:schemeClr val="accent1">
              <a:lumMod val="60000"/>
              <a:lumOff val="40000"/>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44" name="Rounded Rectangle 43"/>
          <p:cNvSpPr/>
          <p:nvPr/>
        </p:nvSpPr>
        <p:spPr bwMode="auto">
          <a:xfrm>
            <a:off x="5718945" y="4011538"/>
            <a:ext cx="2449546" cy="441599"/>
          </a:xfrm>
          <a:prstGeom prst="roundRect">
            <a:avLst/>
          </a:prstGeom>
          <a:solidFill>
            <a:schemeClr val="accent1">
              <a:lumMod val="60000"/>
              <a:lumOff val="40000"/>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47" name="TextBox 46"/>
          <p:cNvSpPr txBox="1"/>
          <p:nvPr/>
        </p:nvSpPr>
        <p:spPr>
          <a:xfrm>
            <a:off x="3965819" y="4427947"/>
            <a:ext cx="724878" cy="461665"/>
          </a:xfrm>
          <a:prstGeom prst="rect">
            <a:avLst/>
          </a:prstGeom>
          <a:noFill/>
        </p:spPr>
        <p:txBody>
          <a:bodyPr wrap="none" rtlCol="0">
            <a:spAutoFit/>
          </a:bodyPr>
          <a:lstStyle/>
          <a:p>
            <a:r>
              <a:rPr lang="en-US" dirty="0">
                <a:solidFill>
                  <a:schemeClr val="accent2">
                    <a:lumMod val="75000"/>
                  </a:schemeClr>
                </a:solidFill>
              </a:rPr>
              <a:t>1/0</a:t>
            </a:r>
          </a:p>
        </p:txBody>
      </p:sp>
      <p:sp>
        <p:nvSpPr>
          <p:cNvPr id="53" name="TextBox 52"/>
          <p:cNvSpPr txBox="1"/>
          <p:nvPr/>
        </p:nvSpPr>
        <p:spPr>
          <a:xfrm>
            <a:off x="5649702" y="4455467"/>
            <a:ext cx="2731838" cy="461665"/>
          </a:xfrm>
          <a:prstGeom prst="rect">
            <a:avLst/>
          </a:prstGeom>
          <a:noFill/>
        </p:spPr>
        <p:txBody>
          <a:bodyPr wrap="none" rtlCol="0">
            <a:spAutoFit/>
          </a:bodyPr>
          <a:lstStyle/>
          <a:p>
            <a:r>
              <a:rPr lang="en-US" dirty="0">
                <a:solidFill>
                  <a:schemeClr val="accent1">
                    <a:lumMod val="75000"/>
                  </a:schemeClr>
                </a:solidFill>
              </a:rPr>
              <a:t>p(y=k|x)/p(y=1|x)</a:t>
            </a:r>
          </a:p>
        </p:txBody>
      </p:sp>
      <p:sp>
        <p:nvSpPr>
          <p:cNvPr id="29" name="TextBox 28"/>
          <p:cNvSpPr txBox="1"/>
          <p:nvPr/>
        </p:nvSpPr>
        <p:spPr>
          <a:xfrm>
            <a:off x="4460110" y="2281105"/>
            <a:ext cx="87396" cy="307777"/>
          </a:xfrm>
          <a:prstGeom prst="rect">
            <a:avLst/>
          </a:prstGeom>
          <a:solidFill>
            <a:schemeClr val="bg1"/>
          </a:solidFill>
        </p:spPr>
        <p:txBody>
          <a:bodyPr wrap="none" lIns="18288" rIns="0" rtlCol="0">
            <a:spAutoFit/>
          </a:bodyPr>
          <a:lstStyle/>
          <a:p>
            <a:r>
              <a:rPr lang="en-US" sz="1400" i="1"/>
              <a:t>f</a:t>
            </a:r>
            <a:endParaRPr lang="en-US" sz="1400" i="1" dirty="0"/>
          </a:p>
        </p:txBody>
      </p:sp>
      <p:sp>
        <p:nvSpPr>
          <p:cNvPr id="30" name="TextBox 29"/>
          <p:cNvSpPr txBox="1"/>
          <p:nvPr/>
        </p:nvSpPr>
        <p:spPr>
          <a:xfrm>
            <a:off x="5057304" y="2981997"/>
            <a:ext cx="87396" cy="307777"/>
          </a:xfrm>
          <a:prstGeom prst="rect">
            <a:avLst/>
          </a:prstGeom>
          <a:solidFill>
            <a:schemeClr val="bg1"/>
          </a:solidFill>
        </p:spPr>
        <p:txBody>
          <a:bodyPr wrap="none" lIns="18288" rIns="0" rtlCol="0">
            <a:spAutoFit/>
          </a:bodyPr>
          <a:lstStyle/>
          <a:p>
            <a:r>
              <a:rPr lang="en-US" sz="1400" i="1"/>
              <a:t>f</a:t>
            </a:r>
            <a:endParaRPr lang="en-US" sz="1400" i="1" dirty="0"/>
          </a:p>
        </p:txBody>
      </p:sp>
    </p:spTree>
    <p:extLst>
      <p:ext uri="{BB962C8B-B14F-4D97-AF65-F5344CB8AC3E}">
        <p14:creationId xmlns:p14="http://schemas.microsoft.com/office/powerpoint/2010/main" val="18802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9" grpId="0" animBg="1"/>
      <p:bldP spid="40" grpId="0" animBg="1"/>
      <p:bldP spid="41" grpId="0" animBg="1"/>
      <p:bldP spid="42" grpId="0" animBg="1"/>
      <p:bldP spid="43" grpId="0" animBg="1"/>
      <p:bldP spid="44" grpId="0" animBg="1"/>
      <p:bldP spid="47" grpId="0"/>
      <p:bldP spid="5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CF085687-94A6-BD43-8115-BB7F02B7F62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7466744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365969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308142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519805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Weights and Bias</a:t>
            </a:r>
          </a:p>
        </p:txBody>
      </p:sp>
      <p:sp>
        <p:nvSpPr>
          <p:cNvPr id="3" name="Content Placeholder 2"/>
          <p:cNvSpPr>
            <a:spLocks noGrp="1"/>
          </p:cNvSpPr>
          <p:nvPr>
            <p:ph idx="1"/>
          </p:nvPr>
        </p:nvSpPr>
        <p:spPr>
          <a:xfrm>
            <a:off x="822960" y="1200150"/>
            <a:ext cx="7543801" cy="3823648"/>
          </a:xfrm>
        </p:spPr>
        <p:txBody>
          <a:bodyPr>
            <a:normAutofit/>
          </a:bodyPr>
          <a:lstStyle/>
          <a:p>
            <a:r>
              <a:rPr lang="en-US" dirty="0"/>
              <a:t>Logistic regression learns from the training set (1) a vector of weights </a:t>
            </a:r>
            <a:r>
              <a:rPr lang="en-US" b="1" dirty="0"/>
              <a:t>w</a:t>
            </a:r>
            <a:r>
              <a:rPr lang="en-US" dirty="0"/>
              <a:t> and (2) a bias/intercept term </a:t>
            </a:r>
            <a:r>
              <a:rPr lang="en-US" i="1" dirty="0"/>
              <a:t>b</a:t>
            </a:r>
          </a:p>
          <a:p>
            <a:endParaRPr lang="en-US" i="1" dirty="0"/>
          </a:p>
          <a:p>
            <a:pPr lvl="1"/>
            <a:r>
              <a:rPr lang="en-US" dirty="0"/>
              <a:t>Each </a:t>
            </a:r>
            <a:r>
              <a:rPr lang="en-US" b="1" dirty="0"/>
              <a:t>weight</a:t>
            </a:r>
            <a:r>
              <a:rPr lang="en-US" dirty="0"/>
              <a:t> </a:t>
            </a:r>
            <a:r>
              <a:rPr lang="en-US" i="1" dirty="0"/>
              <a:t>w</a:t>
            </a:r>
            <a:r>
              <a:rPr lang="en-US" i="1" baseline="-25000" dirty="0"/>
              <a:t>i</a:t>
            </a:r>
            <a:r>
              <a:rPr lang="en-US" dirty="0"/>
              <a:t> is associated with one of the input features </a:t>
            </a:r>
            <a:r>
              <a:rPr lang="en-US" i="1" dirty="0"/>
              <a:t>x</a:t>
            </a:r>
            <a:r>
              <a:rPr lang="en-US" i="1" baseline="-25000" dirty="0"/>
              <a:t>i</a:t>
            </a:r>
            <a:r>
              <a:rPr lang="en-US" i="1" dirty="0"/>
              <a:t> </a:t>
            </a:r>
            <a:r>
              <a:rPr lang="en-US" dirty="0"/>
              <a:t>and represent how </a:t>
            </a:r>
            <a:r>
              <a:rPr lang="en-US" b="1" dirty="0"/>
              <a:t>important</a:t>
            </a:r>
            <a:r>
              <a:rPr lang="en-US" dirty="0"/>
              <a:t> that feature is to the classification </a:t>
            </a:r>
            <a:r>
              <a:rPr lang="en-US" b="1" dirty="0"/>
              <a:t>decision</a:t>
            </a:r>
          </a:p>
          <a:p>
            <a:pPr lvl="2"/>
            <a:r>
              <a:rPr lang="en-US" dirty="0"/>
              <a:t>E.g., for a sentiment classification task, we would expect the word ‘</a:t>
            </a:r>
            <a:r>
              <a:rPr lang="en-US" i="1" dirty="0"/>
              <a:t>awesome</a:t>
            </a:r>
            <a:r>
              <a:rPr lang="en-US" dirty="0"/>
              <a:t>’ to have a </a:t>
            </a:r>
            <a:r>
              <a:rPr lang="en-US" b="1" dirty="0"/>
              <a:t>high positive weight </a:t>
            </a:r>
            <a:r>
              <a:rPr lang="en-US" dirty="0"/>
              <a:t>with the </a:t>
            </a:r>
            <a:r>
              <a:rPr lang="en-US" b="1" dirty="0"/>
              <a:t>positive</a:t>
            </a:r>
            <a:r>
              <a:rPr lang="en-US" dirty="0"/>
              <a:t> class</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18</a:t>
            </a:fld>
            <a:endParaRPr lang="en-US"/>
          </a:p>
        </p:txBody>
      </p:sp>
    </p:spTree>
    <p:extLst>
      <p:ext uri="{BB962C8B-B14F-4D97-AF65-F5344CB8AC3E}">
        <p14:creationId xmlns:p14="http://schemas.microsoft.com/office/powerpoint/2010/main" val="2065908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25870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p:spTree>
    <p:extLst>
      <p:ext uri="{BB962C8B-B14F-4D97-AF65-F5344CB8AC3E}">
        <p14:creationId xmlns:p14="http://schemas.microsoft.com/office/powerpoint/2010/main" val="174742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5" name="Content Placeholder 4">
            <a:extLst>
              <a:ext uri="{FF2B5EF4-FFF2-40B4-BE49-F238E27FC236}">
                <a16:creationId xmlns:a16="http://schemas.microsoft.com/office/drawing/2014/main" id="{4D549D94-9B68-944D-AB75-34A35B740016}"/>
              </a:ext>
            </a:extLst>
          </p:cNvPr>
          <p:cNvPicPr>
            <a:picLocks noChangeAspect="1"/>
          </p:cNvPicPr>
          <p:nvPr/>
        </p:nvPicPr>
        <p:blipFill>
          <a:blip r:embed="rId3"/>
          <a:stretch>
            <a:fillRect/>
          </a:stretch>
        </p:blipFill>
        <p:spPr>
          <a:xfrm>
            <a:off x="2067046" y="2571750"/>
            <a:ext cx="3919046" cy="1559190"/>
          </a:xfrm>
          <a:prstGeom prst="rect">
            <a:avLst/>
          </a:prstGeom>
        </p:spPr>
      </p:pic>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4"/>
          <a:stretch>
            <a:fillRect/>
          </a:stretch>
        </p:blipFill>
        <p:spPr>
          <a:xfrm>
            <a:off x="2067046" y="3999045"/>
            <a:ext cx="3951482" cy="617419"/>
          </a:xfrm>
          <a:prstGeom prst="rect">
            <a:avLst/>
          </a:prstGeom>
        </p:spPr>
      </p:pic>
    </p:spTree>
    <p:extLst>
      <p:ext uri="{BB962C8B-B14F-4D97-AF65-F5344CB8AC3E}">
        <p14:creationId xmlns:p14="http://schemas.microsoft.com/office/powerpoint/2010/main" val="953631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1684656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24</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sp>
        <p:nvSpPr>
          <p:cNvPr id="3" name="Content Placeholder 2">
            <a:extLst>
              <a:ext uri="{FF2B5EF4-FFF2-40B4-BE49-F238E27FC236}">
                <a16:creationId xmlns:a16="http://schemas.microsoft.com/office/drawing/2014/main" id="{C5A3BC7F-69D2-154C-BCCF-55D06E21AB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1790038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lnSpcReduction="10000"/>
          </a:bodyPr>
          <a:lstStyle/>
          <a:p>
            <a:r>
              <a:rPr lang="en-US" sz="4000" dirty="0"/>
              <a:t>Naive Bayes is a </a:t>
            </a:r>
            <a:r>
              <a:rPr lang="en-US" sz="4000" b="1" dirty="0"/>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1505473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608525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sentiment classification</a:t>
            </a:r>
          </a:p>
        </p:txBody>
      </p:sp>
      <p:sp>
        <p:nvSpPr>
          <p:cNvPr id="3" name="Content Placeholder 2"/>
          <p:cNvSpPr>
            <a:spLocks noGrp="1"/>
          </p:cNvSpPr>
          <p:nvPr>
            <p:ph idx="1"/>
          </p:nvPr>
        </p:nvSpPr>
        <p:spPr/>
        <p:txBody>
          <a:bodyPr/>
          <a:lstStyle/>
          <a:p>
            <a:r>
              <a:rPr lang="en-US" dirty="0"/>
              <a:t>Input: Movie review text</a:t>
            </a:r>
          </a:p>
          <a:p>
            <a:r>
              <a:rPr lang="en-US" dirty="0"/>
              <a:t>Output: +/-</a:t>
            </a:r>
          </a:p>
          <a:p>
            <a:r>
              <a:rPr lang="en-US" dirty="0"/>
              <a:t>Features:</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33</a:t>
            </a:fld>
            <a:endParaRPr lang="en-US"/>
          </a:p>
        </p:txBody>
      </p:sp>
      <p:pic>
        <p:nvPicPr>
          <p:cNvPr id="5" name="Picture 4"/>
          <p:cNvPicPr>
            <a:picLocks noChangeAspect="1"/>
          </p:cNvPicPr>
          <p:nvPr/>
        </p:nvPicPr>
        <p:blipFill>
          <a:blip r:embed="rId2"/>
          <a:stretch>
            <a:fillRect/>
          </a:stretch>
        </p:blipFill>
        <p:spPr>
          <a:xfrm>
            <a:off x="1981200" y="2265180"/>
            <a:ext cx="4267200" cy="2611620"/>
          </a:xfrm>
          <a:prstGeom prst="rect">
            <a:avLst/>
          </a:prstGeom>
        </p:spPr>
      </p:pic>
    </p:spTree>
    <p:extLst>
      <p:ext uri="{BB962C8B-B14F-4D97-AF65-F5344CB8AC3E}">
        <p14:creationId xmlns:p14="http://schemas.microsoft.com/office/powerpoint/2010/main" val="902808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34</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35</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learned weights</a:t>
            </a:r>
          </a:p>
        </p:txBody>
      </p:sp>
      <p:sp>
        <p:nvSpPr>
          <p:cNvPr id="3" name="Content Placeholder 2"/>
          <p:cNvSpPr>
            <a:spLocks noGrp="1"/>
          </p:cNvSpPr>
          <p:nvPr>
            <p:ph idx="1"/>
          </p:nvPr>
        </p:nvSpPr>
        <p:spPr/>
        <p:txBody>
          <a:bodyPr/>
          <a:lstStyle/>
          <a:p>
            <a:r>
              <a:rPr lang="en-US" dirty="0"/>
              <a:t>Already learned the weights: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36</a:t>
            </a:fld>
            <a:endParaRPr lang="en-US"/>
          </a:p>
        </p:txBody>
      </p:sp>
      <p:grpSp>
        <p:nvGrpSpPr>
          <p:cNvPr id="12" name="Group 11"/>
          <p:cNvGrpSpPr/>
          <p:nvPr/>
        </p:nvGrpSpPr>
        <p:grpSpPr>
          <a:xfrm>
            <a:off x="914400" y="1962150"/>
            <a:ext cx="4901741" cy="931565"/>
            <a:chOff x="1143000" y="1885950"/>
            <a:chExt cx="4901741" cy="931565"/>
          </a:xfrm>
        </p:grpSpPr>
        <p:pic>
          <p:nvPicPr>
            <p:cNvPr id="5" name="Picture 4"/>
            <p:cNvPicPr>
              <a:picLocks noChangeAspect="1"/>
            </p:cNvPicPr>
            <p:nvPr/>
          </p:nvPicPr>
          <p:blipFill>
            <a:blip r:embed="rId2"/>
            <a:stretch>
              <a:fillRect/>
            </a:stretch>
          </p:blipFill>
          <p:spPr>
            <a:xfrm>
              <a:off x="1143000" y="1885950"/>
              <a:ext cx="4795405" cy="450850"/>
            </a:xfrm>
            <a:prstGeom prst="rect">
              <a:avLst/>
            </a:prstGeom>
          </p:spPr>
        </p:pic>
        <p:sp>
          <p:nvSpPr>
            <p:cNvPr id="6" name="TextBox 5"/>
            <p:cNvSpPr txBox="1"/>
            <p:nvPr/>
          </p:nvSpPr>
          <p:spPr>
            <a:xfrm>
              <a:off x="1316182" y="2355850"/>
              <a:ext cx="551754" cy="461665"/>
            </a:xfrm>
            <a:prstGeom prst="rect">
              <a:avLst/>
            </a:prstGeom>
            <a:noFill/>
          </p:spPr>
          <p:txBody>
            <a:bodyPr wrap="none" rtlCol="0">
              <a:spAutoFit/>
            </a:bodyPr>
            <a:lstStyle/>
            <a:p>
              <a:r>
                <a:rPr lang="en-US" dirty="0"/>
                <a:t>w</a:t>
              </a:r>
              <a:r>
                <a:rPr lang="en-US" baseline="-25000" dirty="0"/>
                <a:t>1</a:t>
              </a:r>
            </a:p>
          </p:txBody>
        </p:sp>
        <p:sp>
          <p:nvSpPr>
            <p:cNvPr id="7" name="TextBox 6"/>
            <p:cNvSpPr txBox="1"/>
            <p:nvPr/>
          </p:nvSpPr>
          <p:spPr>
            <a:xfrm>
              <a:off x="2286000" y="2355850"/>
              <a:ext cx="551754" cy="461665"/>
            </a:xfrm>
            <a:prstGeom prst="rect">
              <a:avLst/>
            </a:prstGeom>
            <a:noFill/>
          </p:spPr>
          <p:txBody>
            <a:bodyPr wrap="none" rtlCol="0">
              <a:spAutoFit/>
            </a:bodyPr>
            <a:lstStyle/>
            <a:p>
              <a:r>
                <a:rPr lang="en-US" dirty="0"/>
                <a:t>w</a:t>
              </a:r>
              <a:r>
                <a:rPr lang="en-US" baseline="-25000" dirty="0"/>
                <a:t>2</a:t>
              </a:r>
            </a:p>
          </p:txBody>
        </p:sp>
        <p:sp>
          <p:nvSpPr>
            <p:cNvPr id="8" name="TextBox 7"/>
            <p:cNvSpPr txBox="1"/>
            <p:nvPr/>
          </p:nvSpPr>
          <p:spPr>
            <a:xfrm>
              <a:off x="3255818" y="2334567"/>
              <a:ext cx="551754" cy="461665"/>
            </a:xfrm>
            <a:prstGeom prst="rect">
              <a:avLst/>
            </a:prstGeom>
            <a:noFill/>
          </p:spPr>
          <p:txBody>
            <a:bodyPr wrap="none" rtlCol="0">
              <a:spAutoFit/>
            </a:bodyPr>
            <a:lstStyle/>
            <a:p>
              <a:r>
                <a:rPr lang="en-US" dirty="0"/>
                <a:t>w</a:t>
              </a:r>
              <a:r>
                <a:rPr lang="en-US" baseline="-25000" dirty="0"/>
                <a:t>3</a:t>
              </a:r>
            </a:p>
          </p:txBody>
        </p:sp>
        <p:sp>
          <p:nvSpPr>
            <p:cNvPr id="9" name="TextBox 8"/>
            <p:cNvSpPr txBox="1"/>
            <p:nvPr/>
          </p:nvSpPr>
          <p:spPr>
            <a:xfrm>
              <a:off x="4031673" y="2334566"/>
              <a:ext cx="551754" cy="461665"/>
            </a:xfrm>
            <a:prstGeom prst="rect">
              <a:avLst/>
            </a:prstGeom>
            <a:noFill/>
          </p:spPr>
          <p:txBody>
            <a:bodyPr wrap="none" rtlCol="0">
              <a:spAutoFit/>
            </a:bodyPr>
            <a:lstStyle/>
            <a:p>
              <a:r>
                <a:rPr lang="en-US" dirty="0"/>
                <a:t>w</a:t>
              </a:r>
              <a:r>
                <a:rPr lang="en-US" baseline="-25000" dirty="0"/>
                <a:t>4</a:t>
              </a:r>
            </a:p>
          </p:txBody>
        </p:sp>
        <p:sp>
          <p:nvSpPr>
            <p:cNvPr id="10" name="TextBox 9"/>
            <p:cNvSpPr txBox="1"/>
            <p:nvPr/>
          </p:nvSpPr>
          <p:spPr>
            <a:xfrm>
              <a:off x="4689763" y="2334565"/>
              <a:ext cx="551754" cy="461665"/>
            </a:xfrm>
            <a:prstGeom prst="rect">
              <a:avLst/>
            </a:prstGeom>
            <a:noFill/>
          </p:spPr>
          <p:txBody>
            <a:bodyPr wrap="none" rtlCol="0">
              <a:spAutoFit/>
            </a:bodyPr>
            <a:lstStyle/>
            <a:p>
              <a:r>
                <a:rPr lang="en-US" dirty="0"/>
                <a:t>w</a:t>
              </a:r>
              <a:r>
                <a:rPr lang="en-US" baseline="-25000" dirty="0"/>
                <a:t>5</a:t>
              </a:r>
            </a:p>
          </p:txBody>
        </p:sp>
        <p:sp>
          <p:nvSpPr>
            <p:cNvPr id="11" name="TextBox 10"/>
            <p:cNvSpPr txBox="1"/>
            <p:nvPr/>
          </p:nvSpPr>
          <p:spPr>
            <a:xfrm>
              <a:off x="5333659" y="2334564"/>
              <a:ext cx="711082" cy="461665"/>
            </a:xfrm>
            <a:prstGeom prst="rect">
              <a:avLst/>
            </a:prstGeom>
            <a:noFill/>
          </p:spPr>
          <p:txBody>
            <a:bodyPr wrap="square" rtlCol="0">
              <a:spAutoFit/>
            </a:bodyPr>
            <a:lstStyle/>
            <a:p>
              <a:r>
                <a:rPr lang="en-US" dirty="0"/>
                <a:t>w</a:t>
              </a:r>
              <a:r>
                <a:rPr lang="en-US" baseline="-25000" dirty="0"/>
                <a:t>6</a:t>
              </a:r>
            </a:p>
          </p:txBody>
        </p:sp>
      </p:grpSp>
      <p:pic>
        <p:nvPicPr>
          <p:cNvPr id="13" name="Picture 12"/>
          <p:cNvPicPr>
            <a:picLocks noChangeAspect="1"/>
          </p:cNvPicPr>
          <p:nvPr/>
        </p:nvPicPr>
        <p:blipFill>
          <a:blip r:embed="rId3"/>
          <a:stretch>
            <a:fillRect/>
          </a:stretch>
        </p:blipFill>
        <p:spPr>
          <a:xfrm>
            <a:off x="5787256" y="2822399"/>
            <a:ext cx="3356744" cy="2054401"/>
          </a:xfrm>
          <a:prstGeom prst="rect">
            <a:avLst/>
          </a:prstGeom>
        </p:spPr>
      </p:pic>
      <p:sp>
        <p:nvSpPr>
          <p:cNvPr id="14" name="TextBox 13"/>
          <p:cNvSpPr txBox="1"/>
          <p:nvPr/>
        </p:nvSpPr>
        <p:spPr>
          <a:xfrm>
            <a:off x="960463" y="3672427"/>
            <a:ext cx="3363421" cy="1200329"/>
          </a:xfrm>
          <a:prstGeom prst="rect">
            <a:avLst/>
          </a:prstGeom>
          <a:noFill/>
        </p:spPr>
        <p:txBody>
          <a:bodyPr wrap="none" rtlCol="0">
            <a:spAutoFit/>
          </a:bodyPr>
          <a:lstStyle/>
          <a:p>
            <a:pPr algn="ctr"/>
            <a:r>
              <a:rPr lang="en-US" dirty="0"/>
              <a:t>Negative words are</a:t>
            </a:r>
          </a:p>
          <a:p>
            <a:pPr algn="ctr"/>
            <a:r>
              <a:rPr lang="en-US" dirty="0"/>
              <a:t>negatively associated</a:t>
            </a:r>
          </a:p>
          <a:p>
            <a:pPr algn="ctr"/>
            <a:r>
              <a:rPr lang="en-US" dirty="0"/>
              <a:t>with + label</a:t>
            </a:r>
          </a:p>
        </p:txBody>
      </p:sp>
      <p:cxnSp>
        <p:nvCxnSpPr>
          <p:cNvPr id="16" name="Straight Arrow Connector 15"/>
          <p:cNvCxnSpPr>
            <a:stCxn id="14" idx="0"/>
          </p:cNvCxnSpPr>
          <p:nvPr/>
        </p:nvCxnSpPr>
        <p:spPr bwMode="auto">
          <a:xfrm flipH="1" flipV="1">
            <a:off x="2438400" y="3022600"/>
            <a:ext cx="203774" cy="649827"/>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p:spTree>
    <p:extLst>
      <p:ext uri="{BB962C8B-B14F-4D97-AF65-F5344CB8AC3E}">
        <p14:creationId xmlns:p14="http://schemas.microsoft.com/office/powerpoint/2010/main" val="456096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37</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514745" y="845548"/>
            <a:ext cx="1095715"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287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38</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469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pic>
        <p:nvPicPr>
          <p:cNvPr id="5" name="Content Placeholder 4">
            <a:extLst>
              <a:ext uri="{FF2B5EF4-FFF2-40B4-BE49-F238E27FC236}">
                <a16:creationId xmlns:a16="http://schemas.microsoft.com/office/drawing/2014/main" id="{6A13E1EC-CCDA-D64E-879A-0EAB7A0C054B}"/>
              </a:ext>
            </a:extLst>
          </p:cNvPr>
          <p:cNvPicPr>
            <a:picLocks noGrp="1" noChangeAspect="1"/>
          </p:cNvPicPr>
          <p:nvPr>
            <p:ph idx="1"/>
          </p:nvPr>
        </p:nvPicPr>
        <p:blipFill>
          <a:blip r:embed="rId3"/>
          <a:stretch>
            <a:fillRect/>
          </a:stretch>
        </p:blipFill>
        <p:spPr>
          <a:xfrm>
            <a:off x="1684945" y="2933700"/>
            <a:ext cx="5740400" cy="2209800"/>
          </a:xfrm>
          <a:prstGeom prst="rect">
            <a:avLst/>
          </a:prstGeom>
        </p:spPr>
      </p:pic>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39</a:t>
            </a:fld>
            <a:endParaRPr lang="en-US"/>
          </a:p>
        </p:txBody>
      </p:sp>
      <p:sp>
        <p:nvSpPr>
          <p:cNvPr id="3" name="TextBox 2">
            <a:extLst>
              <a:ext uri="{FF2B5EF4-FFF2-40B4-BE49-F238E27FC236}">
                <a16:creationId xmlns:a16="http://schemas.microsoft.com/office/drawing/2014/main" id="{68CFDB8C-C4E9-3B49-B815-C92B8A4C0B03}"/>
              </a:ext>
            </a:extLst>
          </p:cNvPr>
          <p:cNvSpPr txBox="1"/>
          <p:nvPr/>
        </p:nvSpPr>
        <p:spPr>
          <a:xfrm>
            <a:off x="1207363" y="1500326"/>
            <a:ext cx="5229317" cy="830997"/>
          </a:xfrm>
          <a:prstGeom prst="rect">
            <a:avLst/>
          </a:prstGeom>
          <a:noFill/>
        </p:spPr>
        <p:txBody>
          <a:bodyPr wrap="none" rtlCol="0">
            <a:spAutoFit/>
          </a:bodyPr>
          <a:lstStyle/>
          <a:p>
            <a:r>
              <a:rPr lang="en-US" dirty="0"/>
              <a:t>This ends in a period.</a:t>
            </a:r>
          </a:p>
          <a:p>
            <a:r>
              <a:rPr lang="en-US" dirty="0"/>
              <a:t>The house at 465 Main St. is new.</a:t>
            </a:r>
          </a:p>
        </p:txBody>
      </p:sp>
      <p:sp>
        <p:nvSpPr>
          <p:cNvPr id="6" name="Freeform 5">
            <a:extLst>
              <a:ext uri="{FF2B5EF4-FFF2-40B4-BE49-F238E27FC236}">
                <a16:creationId xmlns:a16="http://schemas.microsoft.com/office/drawing/2014/main" id="{91F3A386-FFFD-7F44-A26E-9A4340824FF8}"/>
              </a:ext>
            </a:extLst>
          </p:cNvPr>
          <p:cNvSpPr/>
          <p:nvPr/>
        </p:nvSpPr>
        <p:spPr>
          <a:xfrm>
            <a:off x="4266405" y="1712725"/>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72351F7-9F86-114D-ACF9-67B0A21E36C6}"/>
              </a:ext>
            </a:extLst>
          </p:cNvPr>
          <p:cNvSpPr/>
          <p:nvPr/>
        </p:nvSpPr>
        <p:spPr>
          <a:xfrm>
            <a:off x="4953000" y="2046572"/>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C141C5EC-FBFF-044B-8154-D0BCEE85C186}"/>
              </a:ext>
            </a:extLst>
          </p:cNvPr>
          <p:cNvSpPr/>
          <p:nvPr/>
        </p:nvSpPr>
        <p:spPr>
          <a:xfrm>
            <a:off x="6059858" y="2046571"/>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24940-F862-7345-BF0A-CA507F5E2D0D}"/>
              </a:ext>
            </a:extLst>
          </p:cNvPr>
          <p:cNvSpPr txBox="1"/>
          <p:nvPr/>
        </p:nvSpPr>
        <p:spPr>
          <a:xfrm>
            <a:off x="5106019" y="1129908"/>
            <a:ext cx="2560316" cy="461665"/>
          </a:xfrm>
          <a:prstGeom prst="rect">
            <a:avLst/>
          </a:prstGeom>
          <a:noFill/>
        </p:spPr>
        <p:txBody>
          <a:bodyPr wrap="none" rtlCol="0">
            <a:spAutoFit/>
          </a:bodyPr>
          <a:lstStyle/>
          <a:p>
            <a:r>
              <a:rPr lang="en-US" dirty="0"/>
              <a:t>End of sentence</a:t>
            </a:r>
          </a:p>
        </p:txBody>
      </p:sp>
      <p:cxnSp>
        <p:nvCxnSpPr>
          <p:cNvPr id="11" name="Straight Arrow Connector 10">
            <a:extLst>
              <a:ext uri="{FF2B5EF4-FFF2-40B4-BE49-F238E27FC236}">
                <a16:creationId xmlns:a16="http://schemas.microsoft.com/office/drawing/2014/main" id="{D3A2F0B4-5EF0-154A-A15B-3DBE3EDAC9D0}"/>
              </a:ext>
            </a:extLst>
          </p:cNvPr>
          <p:cNvCxnSpPr>
            <a:cxnSpLocks/>
          </p:cNvCxnSpPr>
          <p:nvPr/>
        </p:nvCxnSpPr>
        <p:spPr>
          <a:xfrm flipH="1">
            <a:off x="4643227" y="1432441"/>
            <a:ext cx="498185" cy="2924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53CC94-32EC-4E40-A26F-2E5766DC9107}"/>
              </a:ext>
            </a:extLst>
          </p:cNvPr>
          <p:cNvCxnSpPr>
            <a:cxnSpLocks/>
          </p:cNvCxnSpPr>
          <p:nvPr/>
        </p:nvCxnSpPr>
        <p:spPr>
          <a:xfrm>
            <a:off x="6059858" y="1530461"/>
            <a:ext cx="112342" cy="467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E8DB09-02ED-1C41-8A07-4FFF378F5EC2}"/>
              </a:ext>
            </a:extLst>
          </p:cNvPr>
          <p:cNvSpPr txBox="1"/>
          <p:nvPr/>
        </p:nvSpPr>
        <p:spPr>
          <a:xfrm>
            <a:off x="4779700" y="2361458"/>
            <a:ext cx="1370888" cy="461665"/>
          </a:xfrm>
          <a:prstGeom prst="rect">
            <a:avLst/>
          </a:prstGeom>
          <a:noFill/>
        </p:spPr>
        <p:txBody>
          <a:bodyPr wrap="none" rtlCol="0">
            <a:spAutoFit/>
          </a:bodyPr>
          <a:lstStyle/>
          <a:p>
            <a:r>
              <a:rPr lang="en-US" dirty="0"/>
              <a:t>Not end</a:t>
            </a:r>
          </a:p>
        </p:txBody>
      </p:sp>
    </p:spTree>
    <p:extLst>
      <p:ext uri="{BB962C8B-B14F-4D97-AF65-F5344CB8AC3E}">
        <p14:creationId xmlns:p14="http://schemas.microsoft.com/office/powerpoint/2010/main" val="37690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2747670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Content Placeholder 2"/>
          <p:cNvSpPr>
            <a:spLocks noGrp="1"/>
          </p:cNvSpPr>
          <p:nvPr>
            <p:ph idx="1"/>
          </p:nvPr>
        </p:nvSpPr>
        <p:spPr/>
        <p:txBody>
          <a:bodyPr/>
          <a:lstStyle/>
          <a:p>
            <a:r>
              <a:rPr lang="en-US" dirty="0"/>
              <a:t>For logistic regression, some features that are combination features like </a:t>
            </a:r>
            <a:r>
              <a:rPr lang="en-US" i="1" dirty="0"/>
              <a:t>x</a:t>
            </a:r>
            <a:r>
              <a:rPr lang="en-US" i="1" baseline="-25000" dirty="0"/>
              <a:t>3</a:t>
            </a:r>
            <a:r>
              <a:rPr lang="en-US" dirty="0"/>
              <a:t> have to be designed by hand</a:t>
            </a:r>
          </a:p>
          <a:p>
            <a:r>
              <a:rPr lang="en-US" dirty="0"/>
              <a:t>Recently, no need for feature engineering</a:t>
            </a:r>
          </a:p>
          <a:p>
            <a:pPr lvl="1"/>
            <a:r>
              <a:rPr lang="en-US" dirty="0"/>
              <a:t>Representation learning: ways to learn features automatically in unsupervised manner</a:t>
            </a:r>
          </a:p>
          <a:p>
            <a:pPr lvl="2"/>
            <a:r>
              <a:rPr lang="en-US" dirty="0"/>
              <a:t>E.g., word2vec</a:t>
            </a:r>
          </a:p>
        </p:txBody>
      </p:sp>
      <p:sp>
        <p:nvSpPr>
          <p:cNvPr id="4" name="Slide Number Placeholder 3"/>
          <p:cNvSpPr>
            <a:spLocks noGrp="1"/>
          </p:cNvSpPr>
          <p:nvPr>
            <p:ph type="sldNum" sz="quarter" idx="12"/>
          </p:nvPr>
        </p:nvSpPr>
        <p:spPr/>
        <p:txBody>
          <a:bodyPr/>
          <a:lstStyle/>
          <a:p>
            <a:fld id="{10F35DC5-7E65-8247-99AB-4E984F8A921E}" type="slidenum">
              <a:rPr lang="en-US" smtClean="0"/>
              <a:pPr/>
              <a:t>40</a:t>
            </a:fld>
            <a:endParaRPr lang="en-US"/>
          </a:p>
        </p:txBody>
      </p:sp>
    </p:spTree>
    <p:extLst>
      <p:ext uri="{BB962C8B-B14F-4D97-AF65-F5344CB8AC3E}">
        <p14:creationId xmlns:p14="http://schemas.microsoft.com/office/powerpoint/2010/main" val="1697378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vs. Naïve Bayes</a:t>
            </a:r>
          </a:p>
        </p:txBody>
      </p:sp>
      <p:sp>
        <p:nvSpPr>
          <p:cNvPr id="3" name="Content Placeholder 2"/>
          <p:cNvSpPr>
            <a:spLocks noGrp="1"/>
          </p:cNvSpPr>
          <p:nvPr>
            <p:ph idx="1"/>
          </p:nvPr>
        </p:nvSpPr>
        <p:spPr/>
        <p:txBody>
          <a:bodyPr>
            <a:normAutofit fontScale="92500"/>
          </a:bodyPr>
          <a:lstStyle/>
          <a:p>
            <a:r>
              <a:rPr lang="en-US" dirty="0"/>
              <a:t>NB has strong conditional independence assumption between features</a:t>
            </a:r>
          </a:p>
          <a:p>
            <a:r>
              <a:rPr lang="en-US" dirty="0"/>
              <a:t>Logistic regression is more robust to correlated features</a:t>
            </a:r>
          </a:p>
          <a:p>
            <a:pPr lvl="1"/>
            <a:r>
              <a:rPr lang="en-US" dirty="0"/>
              <a:t>E.g., if correlated features are </a:t>
            </a:r>
            <a:r>
              <a:rPr lang="en-US" i="1" dirty="0"/>
              <a:t>x</a:t>
            </a:r>
            <a:r>
              <a:rPr lang="en-US" i="1" baseline="-25000" dirty="0"/>
              <a:t>1</a:t>
            </a:r>
            <a:r>
              <a:rPr lang="en-US" dirty="0"/>
              <a:t> and </a:t>
            </a:r>
            <a:r>
              <a:rPr lang="en-US" i="1" dirty="0"/>
              <a:t>x</a:t>
            </a:r>
            <a:r>
              <a:rPr lang="en-US" i="1" baseline="-25000" dirty="0"/>
              <a:t>2</a:t>
            </a:r>
            <a:r>
              <a:rPr lang="en-US" dirty="0"/>
              <a:t>, logistic regression simply assigns part of the weight to </a:t>
            </a:r>
            <a:r>
              <a:rPr lang="en-US" i="1" dirty="0"/>
              <a:t>w</a:t>
            </a:r>
            <a:r>
              <a:rPr lang="en-US" i="1" baseline="-25000" dirty="0"/>
              <a:t>1</a:t>
            </a:r>
            <a:r>
              <a:rPr lang="en-US" dirty="0"/>
              <a:t> and part to </a:t>
            </a:r>
            <a:r>
              <a:rPr lang="en-US" i="1" dirty="0"/>
              <a:t>w</a:t>
            </a:r>
            <a:r>
              <a:rPr lang="en-US" i="1" baseline="-25000" dirty="0"/>
              <a:t>2</a:t>
            </a:r>
          </a:p>
          <a:p>
            <a:r>
              <a:rPr lang="en-US" dirty="0"/>
              <a:t>However, NB is fast to train and works extremely well on some cases (e.g., when features are independent given the class)</a:t>
            </a:r>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42</a:t>
            </a:fld>
            <a:endParaRPr lang="en-US"/>
          </a:p>
        </p:txBody>
      </p:sp>
    </p:spTree>
    <p:extLst>
      <p:ext uri="{BB962C8B-B14F-4D97-AF65-F5344CB8AC3E}">
        <p14:creationId xmlns:p14="http://schemas.microsoft.com/office/powerpoint/2010/main" val="1758155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308750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Learning</a:t>
            </a:r>
          </a:p>
        </p:txBody>
      </p:sp>
      <p:sp>
        <p:nvSpPr>
          <p:cNvPr id="3" name="Content Placeholder 2"/>
          <p:cNvSpPr>
            <a:spLocks noGrp="1"/>
          </p:cNvSpPr>
          <p:nvPr>
            <p:ph idx="1"/>
          </p:nvPr>
        </p:nvSpPr>
        <p:spPr>
          <a:xfrm>
            <a:off x="822960" y="1200150"/>
            <a:ext cx="8092440" cy="3429000"/>
          </a:xfrm>
        </p:spPr>
        <p:txBody>
          <a:bodyPr/>
          <a:lstStyle/>
          <a:p>
            <a:r>
              <a:rPr lang="en-US" dirty="0"/>
              <a:t>Given the data (</a:t>
            </a:r>
            <a:r>
              <a:rPr lang="en-US" i="1" dirty="0"/>
              <a:t>x</a:t>
            </a:r>
            <a:r>
              <a:rPr lang="en-US" i="1" baseline="30000" dirty="0"/>
              <a:t>i</a:t>
            </a:r>
            <a:r>
              <a:rPr lang="en-US" dirty="0"/>
              <a:t>), the feature representation </a:t>
            </a:r>
            <a:r>
              <a:rPr lang="en-US" i="1" dirty="0"/>
              <a:t>x</a:t>
            </a:r>
            <a:r>
              <a:rPr lang="en-US" i="1" baseline="30000" dirty="0"/>
              <a:t>i</a:t>
            </a:r>
            <a:r>
              <a:rPr lang="en-US" dirty="0"/>
              <a:t>=[x</a:t>
            </a:r>
            <a:r>
              <a:rPr lang="en-US" baseline="-25000" dirty="0"/>
              <a:t>1</a:t>
            </a:r>
            <a:r>
              <a:rPr lang="en-US" dirty="0"/>
              <a:t>,x</a:t>
            </a:r>
            <a:r>
              <a:rPr lang="en-US" baseline="-25000" dirty="0"/>
              <a:t>2</a:t>
            </a:r>
            <a:r>
              <a:rPr lang="en-US" dirty="0"/>
              <a:t>,</a:t>
            </a:r>
            <a:r>
              <a:rPr lang="is-IS" dirty="0"/>
              <a:t>…,x</a:t>
            </a:r>
            <a:r>
              <a:rPr lang="is-IS" baseline="-25000" dirty="0"/>
              <a:t>n</a:t>
            </a:r>
            <a:r>
              <a:rPr lang="is-IS" dirty="0"/>
              <a:t>]</a:t>
            </a:r>
            <a:r>
              <a:rPr lang="en-US" dirty="0"/>
              <a:t>, and the classification function (sigmoid of the weighted sum of features                   )</a:t>
            </a:r>
          </a:p>
          <a:p>
            <a:r>
              <a:rPr lang="en-US" dirty="0"/>
              <a:t>How do we learn the weights?</a:t>
            </a:r>
          </a:p>
        </p:txBody>
      </p:sp>
      <p:sp>
        <p:nvSpPr>
          <p:cNvPr id="4" name="Slide Number Placeholder 3"/>
          <p:cNvSpPr>
            <a:spLocks noGrp="1"/>
          </p:cNvSpPr>
          <p:nvPr>
            <p:ph type="sldNum" sz="quarter" idx="12"/>
          </p:nvPr>
        </p:nvSpPr>
        <p:spPr/>
        <p:txBody>
          <a:bodyPr/>
          <a:lstStyle/>
          <a:p>
            <a:fld id="{10F35DC5-7E65-8247-99AB-4E984F8A921E}" type="slidenum">
              <a:rPr lang="en-US" smtClean="0"/>
              <a:pPr/>
              <a:t>45</a:t>
            </a:fld>
            <a:endParaRPr lang="en-US"/>
          </a:p>
        </p:txBody>
      </p:sp>
      <p:pic>
        <p:nvPicPr>
          <p:cNvPr id="5" name="Picture 4"/>
          <p:cNvPicPr>
            <a:picLocks noChangeAspect="1"/>
          </p:cNvPicPr>
          <p:nvPr/>
        </p:nvPicPr>
        <p:blipFill rotWithShape="1">
          <a:blip r:embed="rId3"/>
          <a:srcRect l="42698" t="5324" r="21223" b="84510"/>
          <a:stretch/>
        </p:blipFill>
        <p:spPr>
          <a:xfrm>
            <a:off x="5562600" y="2015938"/>
            <a:ext cx="1371600" cy="403412"/>
          </a:xfrm>
          <a:prstGeom prst="rect">
            <a:avLst/>
          </a:prstGeom>
        </p:spPr>
      </p:pic>
    </p:spTree>
    <p:extLst>
      <p:ext uri="{BB962C8B-B14F-4D97-AF65-F5344CB8AC3E}">
        <p14:creationId xmlns:p14="http://schemas.microsoft.com/office/powerpoint/2010/main" val="831657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2419" t="-2847" r="-1129" b="-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46</a:t>
            </a:fld>
            <a:endParaRPr lang="en-US"/>
          </a:p>
        </p:txBody>
      </p:sp>
    </p:spTree>
    <p:extLst>
      <p:ext uri="{BB962C8B-B14F-4D97-AF65-F5344CB8AC3E}">
        <p14:creationId xmlns:p14="http://schemas.microsoft.com/office/powerpoint/2010/main" val="8889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2862" b="-337"/>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Learning</a:t>
            </a:r>
          </a:p>
        </p:txBody>
      </p:sp>
      <p:sp>
        <p:nvSpPr>
          <p:cNvPr id="3" name="Content Placeholder 2"/>
          <p:cNvSpPr>
            <a:spLocks noGrp="1"/>
          </p:cNvSpPr>
          <p:nvPr>
            <p:ph idx="1"/>
          </p:nvPr>
        </p:nvSpPr>
        <p:spPr/>
        <p:txBody>
          <a:bodyPr>
            <a:normAutofit lnSpcReduction="10000"/>
          </a:bodyPr>
          <a:lstStyle/>
          <a:p>
            <a:r>
              <a:rPr lang="en-US" dirty="0"/>
              <a:t>Learn </a:t>
            </a:r>
            <a:r>
              <a:rPr lang="en-US" b="1" dirty="0"/>
              <a:t>w</a:t>
            </a:r>
            <a:r>
              <a:rPr lang="en-US" dirty="0"/>
              <a:t> and b that make      as close as possible to the true </a:t>
            </a:r>
            <a:r>
              <a:rPr lang="en-US" i="1" dirty="0"/>
              <a:t>y</a:t>
            </a:r>
          </a:p>
          <a:p>
            <a:pPr lvl="1"/>
            <a:r>
              <a:rPr lang="en-US" b="1" u="sng" dirty="0"/>
              <a:t>or</a:t>
            </a:r>
            <a:r>
              <a:rPr lang="en-US" dirty="0"/>
              <a:t> learn </a:t>
            </a:r>
            <a:r>
              <a:rPr lang="en-US" b="1" dirty="0"/>
              <a:t>w</a:t>
            </a:r>
            <a:r>
              <a:rPr lang="en-US" dirty="0"/>
              <a:t> and b that </a:t>
            </a:r>
            <a:r>
              <a:rPr lang="en-US" b="1" dirty="0"/>
              <a:t>minimizes</a:t>
            </a:r>
            <a:r>
              <a:rPr lang="en-US" dirty="0"/>
              <a:t> the </a:t>
            </a:r>
            <a:r>
              <a:rPr lang="en-US" b="1" dirty="0"/>
              <a:t>distance</a:t>
            </a:r>
            <a:r>
              <a:rPr lang="en-US" dirty="0"/>
              <a:t> between     and </a:t>
            </a:r>
            <a:r>
              <a:rPr lang="en-US" i="1" dirty="0"/>
              <a:t>y</a:t>
            </a:r>
          </a:p>
          <a:p>
            <a:pPr lvl="1"/>
            <a:endParaRPr lang="en-US" i="1" dirty="0"/>
          </a:p>
          <a:p>
            <a:pPr lvl="1"/>
            <a:endParaRPr lang="en-US" i="1" dirty="0"/>
          </a:p>
          <a:p>
            <a:r>
              <a:rPr lang="en-US" dirty="0"/>
              <a:t>How?</a:t>
            </a:r>
          </a:p>
          <a:p>
            <a:pPr lvl="1"/>
            <a:r>
              <a:rPr lang="en-US" dirty="0"/>
              <a:t>By maximizing the probability of the true labels in the training data (x,y) i.e., maximizes P(y|x)  </a:t>
            </a:r>
          </a:p>
        </p:txBody>
      </p:sp>
      <p:sp>
        <p:nvSpPr>
          <p:cNvPr id="4" name="Slide Number Placeholder 3"/>
          <p:cNvSpPr>
            <a:spLocks noGrp="1"/>
          </p:cNvSpPr>
          <p:nvPr>
            <p:ph type="sldNum" sz="quarter" idx="12"/>
          </p:nvPr>
        </p:nvSpPr>
        <p:spPr/>
        <p:txBody>
          <a:bodyPr/>
          <a:lstStyle/>
          <a:p>
            <a:fld id="{10F35DC5-7E65-8247-99AB-4E984F8A921E}" type="slidenum">
              <a:rPr lang="en-US" smtClean="0"/>
              <a:pPr/>
              <a:t>49</a:t>
            </a:fld>
            <a:endParaRPr lang="en-US"/>
          </a:p>
        </p:txBody>
      </p:sp>
      <p:pic>
        <p:nvPicPr>
          <p:cNvPr id="5" name="Picture 4"/>
          <p:cNvPicPr>
            <a:picLocks noChangeAspect="1"/>
          </p:cNvPicPr>
          <p:nvPr/>
        </p:nvPicPr>
        <p:blipFill>
          <a:blip r:embed="rId3"/>
          <a:stretch>
            <a:fillRect/>
          </a:stretch>
        </p:blipFill>
        <p:spPr>
          <a:xfrm>
            <a:off x="4487558" y="1200150"/>
            <a:ext cx="273050" cy="468086"/>
          </a:xfrm>
          <a:prstGeom prst="rect">
            <a:avLst/>
          </a:prstGeom>
        </p:spPr>
      </p:pic>
      <p:pic>
        <p:nvPicPr>
          <p:cNvPr id="6" name="Picture 5"/>
          <p:cNvPicPr>
            <a:picLocks noChangeAspect="1"/>
          </p:cNvPicPr>
          <p:nvPr/>
        </p:nvPicPr>
        <p:blipFill>
          <a:blip r:embed="rId3"/>
          <a:stretch>
            <a:fillRect/>
          </a:stretch>
        </p:blipFill>
        <p:spPr>
          <a:xfrm>
            <a:off x="990600" y="2302903"/>
            <a:ext cx="196850" cy="337457"/>
          </a:xfrm>
          <a:prstGeom prst="rect">
            <a:avLst/>
          </a:prstGeom>
        </p:spPr>
      </p:pic>
      <p:pic>
        <p:nvPicPr>
          <p:cNvPr id="7" name="Picture 6"/>
          <p:cNvPicPr>
            <a:picLocks noChangeAspect="1"/>
          </p:cNvPicPr>
          <p:nvPr/>
        </p:nvPicPr>
        <p:blipFill>
          <a:blip r:embed="rId4"/>
          <a:stretch>
            <a:fillRect/>
          </a:stretch>
        </p:blipFill>
        <p:spPr>
          <a:xfrm>
            <a:off x="1830083" y="2747687"/>
            <a:ext cx="5314950" cy="393700"/>
          </a:xfrm>
          <a:prstGeom prst="rect">
            <a:avLst/>
          </a:prstGeom>
        </p:spPr>
      </p:pic>
      <p:pic>
        <p:nvPicPr>
          <p:cNvPr id="8" name="Picture 7"/>
          <p:cNvPicPr>
            <a:picLocks noChangeAspect="1"/>
          </p:cNvPicPr>
          <p:nvPr/>
        </p:nvPicPr>
        <p:blipFill>
          <a:blip r:embed="rId5"/>
          <a:stretch>
            <a:fillRect/>
          </a:stretch>
        </p:blipFill>
        <p:spPr>
          <a:xfrm>
            <a:off x="2818760" y="4511410"/>
            <a:ext cx="3506480" cy="438310"/>
          </a:xfrm>
          <a:prstGeom prst="rect">
            <a:avLst/>
          </a:prstGeom>
        </p:spPr>
      </p:pic>
    </p:spTree>
    <p:extLst>
      <p:ext uri="{BB962C8B-B14F-4D97-AF65-F5344CB8AC3E}">
        <p14:creationId xmlns:p14="http://schemas.microsoft.com/office/powerpoint/2010/main" val="1877719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17222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42537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3"/>
                <a:stretch>
                  <a:fillRect l="-2659" t="-248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4"/>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5"/>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6"/>
          <a:stretch>
            <a:fillRect/>
          </a:stretch>
        </p:blipFill>
        <p:spPr>
          <a:xfrm>
            <a:off x="1133813" y="4574407"/>
            <a:ext cx="7530894" cy="461664"/>
          </a:xfrm>
          <a:prstGeom prst="rect">
            <a:avLst/>
          </a:prstGeom>
        </p:spPr>
      </p:pic>
      <p:sp>
        <p:nvSpPr>
          <p:cNvPr id="11" name="TextBox 10">
            <a:extLst>
              <a:ext uri="{FF2B5EF4-FFF2-40B4-BE49-F238E27FC236}">
                <a16:creationId xmlns:a16="http://schemas.microsoft.com/office/drawing/2014/main" id="{285C1226-4070-BA4E-8DC5-7CD88F124A7E}"/>
              </a:ext>
            </a:extLst>
          </p:cNvPr>
          <p:cNvSpPr txBox="1"/>
          <p:nvPr/>
        </p:nvSpPr>
        <p:spPr>
          <a:xfrm>
            <a:off x="6939621" y="745087"/>
            <a:ext cx="2109873" cy="954107"/>
          </a:xfrm>
          <a:prstGeom prst="rect">
            <a:avLst/>
          </a:prstGeom>
          <a:solidFill>
            <a:schemeClr val="accent1"/>
          </a:solidFill>
        </p:spPr>
        <p:txBody>
          <a:bodyPr wrap="none" rtlCol="0">
            <a:spAutoFit/>
          </a:bodyPr>
          <a:lstStyle/>
          <a:p>
            <a:pPr algn="ctr"/>
            <a:r>
              <a:rPr lang="en-US" sz="1400" dirty="0"/>
              <a:t>Cross entropy </a:t>
            </a:r>
          </a:p>
          <a:p>
            <a:pPr algn="ctr"/>
            <a:r>
              <a:rPr lang="en-US" sz="1400" dirty="0"/>
              <a:t>between the true </a:t>
            </a:r>
          </a:p>
          <a:p>
            <a:pPr algn="ctr"/>
            <a:r>
              <a:rPr lang="en-US" sz="1400" dirty="0"/>
              <a:t>distribution y and </a:t>
            </a:r>
          </a:p>
          <a:p>
            <a:pPr algn="ctr"/>
            <a:r>
              <a:rPr lang="en-US" sz="1400" dirty="0"/>
              <a:t>estimated distribution</a:t>
            </a:r>
          </a:p>
        </p:txBody>
      </p:sp>
      <p:cxnSp>
        <p:nvCxnSpPr>
          <p:cNvPr id="13" name="Straight Arrow Connector 12">
            <a:extLst>
              <a:ext uri="{FF2B5EF4-FFF2-40B4-BE49-F238E27FC236}">
                <a16:creationId xmlns:a16="http://schemas.microsoft.com/office/drawing/2014/main" id="{2AE90505-E6E8-AD4F-9ACD-1CF581BAE498}"/>
              </a:ext>
            </a:extLst>
          </p:cNvPr>
          <p:cNvCxnSpPr>
            <a:cxnSpLocks/>
            <a:endCxn id="11" idx="2"/>
          </p:cNvCxnSpPr>
          <p:nvPr/>
        </p:nvCxnSpPr>
        <p:spPr bwMode="auto">
          <a:xfrm flipH="1" flipV="1">
            <a:off x="7994558" y="1699194"/>
            <a:ext cx="582673" cy="206027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p:sp>
        <p:nvSpPr>
          <p:cNvPr id="14" name="Rounded Rectangle 13">
            <a:extLst>
              <a:ext uri="{FF2B5EF4-FFF2-40B4-BE49-F238E27FC236}">
                <a16:creationId xmlns:a16="http://schemas.microsoft.com/office/drawing/2014/main" id="{E39C3BD3-BF99-7A47-9313-047FE206988C}"/>
              </a:ext>
            </a:extLst>
          </p:cNvPr>
          <p:cNvSpPr/>
          <p:nvPr/>
        </p:nvSpPr>
        <p:spPr bwMode="auto">
          <a:xfrm>
            <a:off x="5791200" y="3595503"/>
            <a:ext cx="3224316" cy="419585"/>
          </a:xfrm>
          <a:prstGeom prst="roundRect">
            <a:avLst/>
          </a:prstGeom>
          <a:solidFill>
            <a:schemeClr val="accent2">
              <a:lumMod val="60000"/>
              <a:lumOff val="40000"/>
              <a:alpha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Lucida Sans" pitchFamily="-65" charset="0"/>
            </a:endParaRPr>
          </a:p>
        </p:txBody>
      </p:sp>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1721756"/>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638550"/>
            <a:ext cx="6263180" cy="1292756"/>
          </a:xfrm>
          <a:prstGeom prst="rect">
            <a:avLst/>
          </a:prstGeom>
        </p:spPr>
      </p:pic>
    </p:spTree>
    <p:extLst>
      <p:ext uri="{BB962C8B-B14F-4D97-AF65-F5344CB8AC3E}">
        <p14:creationId xmlns:p14="http://schemas.microsoft.com/office/powerpoint/2010/main" val="3299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9238264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40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2723" t="-2402" r="-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2" y="3714750"/>
            <a:ext cx="6429375" cy="1270000"/>
          </a:xfrm>
          <a:prstGeom prst="rect">
            <a:avLst/>
          </a:prstGeom>
        </p:spPr>
      </p:pic>
    </p:spTree>
    <p:extLst>
      <p:ext uri="{BB962C8B-B14F-4D97-AF65-F5344CB8AC3E}">
        <p14:creationId xmlns:p14="http://schemas.microsoft.com/office/powerpoint/2010/main" val="1580717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4179191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1178524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123950"/>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1214877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36615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575544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723730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3537495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vs. Discriminative</a:t>
            </a:r>
          </a:p>
        </p:txBody>
      </p:sp>
      <p:sp>
        <p:nvSpPr>
          <p:cNvPr id="3" name="Content Placeholder 2"/>
          <p:cNvSpPr>
            <a:spLocks noGrp="1"/>
          </p:cNvSpPr>
          <p:nvPr>
            <p:ph idx="1"/>
          </p:nvPr>
        </p:nvSpPr>
        <p:spPr/>
        <p:txBody>
          <a:bodyPr/>
          <a:lstStyle/>
          <a:p>
            <a:r>
              <a:rPr lang="en-US" dirty="0"/>
              <a:t>Classify a document (e.g., review) </a:t>
            </a:r>
            <a:r>
              <a:rPr lang="en-US" i="1" dirty="0"/>
              <a:t>d</a:t>
            </a:r>
            <a:r>
              <a:rPr lang="en-US" dirty="0"/>
              <a:t> into class </a:t>
            </a:r>
            <a:r>
              <a:rPr lang="en-US" i="1" dirty="0"/>
              <a:t>c </a:t>
            </a:r>
            <a:r>
              <a:rPr lang="en-US" dirty="0"/>
              <a:t>(e.g., positive/negative)</a:t>
            </a:r>
          </a:p>
          <a:p>
            <a:pPr lvl="1"/>
            <a:r>
              <a:rPr lang="en-US" b="1" dirty="0"/>
              <a:t>Generative</a:t>
            </a:r>
            <a:r>
              <a:rPr lang="en-US" dirty="0"/>
              <a:t> classifier assigns a class </a:t>
            </a:r>
            <a:r>
              <a:rPr lang="en-US" i="1" dirty="0"/>
              <a:t>c</a:t>
            </a:r>
            <a:r>
              <a:rPr lang="en-US" dirty="0"/>
              <a:t> to a document </a:t>
            </a:r>
            <a:r>
              <a:rPr lang="en-US" i="1" dirty="0"/>
              <a:t>d</a:t>
            </a:r>
            <a:r>
              <a:rPr lang="en-US" dirty="0"/>
              <a:t> by computing:</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pic>
        <p:nvPicPr>
          <p:cNvPr id="5" name="Picture 4"/>
          <p:cNvPicPr>
            <a:picLocks noChangeAspect="1"/>
          </p:cNvPicPr>
          <p:nvPr/>
        </p:nvPicPr>
        <p:blipFill>
          <a:blip r:embed="rId2"/>
          <a:stretch>
            <a:fillRect/>
          </a:stretch>
        </p:blipFill>
        <p:spPr>
          <a:xfrm>
            <a:off x="2743200" y="2495550"/>
            <a:ext cx="3625702" cy="1172220"/>
          </a:xfrm>
          <a:prstGeom prst="rect">
            <a:avLst/>
          </a:prstGeom>
        </p:spPr>
      </p:pic>
      <p:sp>
        <p:nvSpPr>
          <p:cNvPr id="7" name="TextBox 6"/>
          <p:cNvSpPr txBox="1"/>
          <p:nvPr/>
        </p:nvSpPr>
        <p:spPr>
          <a:xfrm>
            <a:off x="1421137" y="4049494"/>
            <a:ext cx="6301725" cy="646331"/>
          </a:xfrm>
          <a:prstGeom prst="rect">
            <a:avLst/>
          </a:prstGeom>
          <a:noFill/>
        </p:spPr>
        <p:txBody>
          <a:bodyPr wrap="none" rtlCol="0">
            <a:spAutoFit/>
          </a:bodyPr>
          <a:lstStyle/>
          <a:p>
            <a:pPr algn="ctr"/>
            <a:r>
              <a:rPr lang="en-US" sz="1800" dirty="0"/>
              <a:t>expresses how to </a:t>
            </a:r>
            <a:r>
              <a:rPr lang="en-US" sz="1800" i="1" dirty="0"/>
              <a:t>generate</a:t>
            </a:r>
            <a:r>
              <a:rPr lang="en-US" sz="1800" dirty="0"/>
              <a:t> the features of a document</a:t>
            </a:r>
            <a:br>
              <a:rPr lang="en-US" sz="1800" dirty="0"/>
            </a:br>
            <a:r>
              <a:rPr lang="en-US" sz="1800" i="1" dirty="0"/>
              <a:t>if we knew it was of class c</a:t>
            </a:r>
          </a:p>
        </p:txBody>
      </p:sp>
      <p:cxnSp>
        <p:nvCxnSpPr>
          <p:cNvPr id="9" name="Straight Arrow Connector 8"/>
          <p:cNvCxnSpPr/>
          <p:nvPr/>
        </p:nvCxnSpPr>
        <p:spPr bwMode="auto">
          <a:xfrm flipV="1">
            <a:off x="4267200" y="3409950"/>
            <a:ext cx="457200" cy="639544"/>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p:spTree>
    <p:extLst>
      <p:ext uri="{BB962C8B-B14F-4D97-AF65-F5344CB8AC3E}">
        <p14:creationId xmlns:p14="http://schemas.microsoft.com/office/powerpoint/2010/main" val="1659728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p:pic>
        <p:nvPicPr>
          <p:cNvPr id="5" name="Content Placeholder 4">
            <a:extLst>
              <a:ext uri="{FF2B5EF4-FFF2-40B4-BE49-F238E27FC236}">
                <a16:creationId xmlns:a16="http://schemas.microsoft.com/office/drawing/2014/main" id="{18C2561E-676A-8F46-A143-916F5F5F47DA}"/>
              </a:ext>
            </a:extLst>
          </p:cNvPr>
          <p:cNvPicPr>
            <a:picLocks noGrp="1" noChangeAspect="1"/>
          </p:cNvPicPr>
          <p:nvPr>
            <p:ph idx="1"/>
          </p:nvPr>
        </p:nvPicPr>
        <p:blipFill>
          <a:blip r:embed="rId3"/>
          <a:stretch>
            <a:fillRect/>
          </a:stretch>
        </p:blipFill>
        <p:spPr>
          <a:xfrm>
            <a:off x="1752600" y="1571714"/>
            <a:ext cx="5410200" cy="213129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01" t="-31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9" name="Picture 8">
            <a:extLst>
              <a:ext uri="{FF2B5EF4-FFF2-40B4-BE49-F238E27FC236}">
                <a16:creationId xmlns:a16="http://schemas.microsoft.com/office/drawing/2014/main" id="{0743EA16-4E01-3C4B-B55B-D7D035506244}"/>
              </a:ext>
            </a:extLst>
          </p:cNvPr>
          <p:cNvPicPr>
            <a:picLocks noChangeAspect="1"/>
          </p:cNvPicPr>
          <p:nvPr/>
        </p:nvPicPr>
        <p:blipFill>
          <a:blip r:embed="rId5"/>
          <a:stretch>
            <a:fillRect/>
          </a:stretch>
        </p:blipFill>
        <p:spPr>
          <a:xfrm>
            <a:off x="2286000" y="4400550"/>
            <a:ext cx="4259299" cy="488772"/>
          </a:xfrm>
          <a:prstGeom prst="rect">
            <a:avLst/>
          </a:prstGeom>
        </p:spPr>
      </p:pic>
    </p:spTree>
    <p:extLst>
      <p:ext uri="{BB962C8B-B14F-4D97-AF65-F5344CB8AC3E}">
        <p14:creationId xmlns:p14="http://schemas.microsoft.com/office/powerpoint/2010/main" val="3180727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
        <p:nvSpPr>
          <p:cNvPr id="13" name="Content Placeholder 12">
            <a:extLst>
              <a:ext uri="{FF2B5EF4-FFF2-40B4-BE49-F238E27FC236}">
                <a16:creationId xmlns:a16="http://schemas.microsoft.com/office/drawing/2014/main" id="{E8821EF4-41BB-7240-A11D-A848203608AA}"/>
              </a:ext>
            </a:extLst>
          </p:cNvPr>
          <p:cNvSpPr>
            <a:spLocks noGrp="1"/>
          </p:cNvSpPr>
          <p:nvPr>
            <p:ph idx="1"/>
          </p:nvPr>
        </p:nvSpPr>
        <p:spPr>
          <a:xfrm>
            <a:off x="2438400" y="800099"/>
            <a:ext cx="7543801" cy="3429000"/>
          </a:xfrm>
        </p:spPr>
        <p:txBody>
          <a:bodyPr/>
          <a:lstStyle/>
          <a:p>
            <a:endParaRPr lang="en-US" dirty="0"/>
          </a:p>
        </p:txBody>
      </p:sp>
      <p:sp>
        <p:nvSpPr>
          <p:cNvPr id="8" name="TextBox 7">
            <a:extLst>
              <a:ext uri="{FF2B5EF4-FFF2-40B4-BE49-F238E27FC236}">
                <a16:creationId xmlns:a16="http://schemas.microsoft.com/office/drawing/2014/main" id="{28888DB6-740B-CC48-B575-D95FC996D98F}"/>
              </a:ext>
            </a:extLst>
          </p:cNvPr>
          <p:cNvSpPr txBox="1"/>
          <p:nvPr/>
        </p:nvSpPr>
        <p:spPr>
          <a:xfrm>
            <a:off x="4507794" y="4337874"/>
            <a:ext cx="4636206" cy="830997"/>
          </a:xfrm>
          <a:prstGeom prst="rect">
            <a:avLst/>
          </a:prstGeom>
          <a:noFill/>
        </p:spPr>
        <p:txBody>
          <a:bodyPr wrap="none" rtlCol="0">
            <a:spAutoFit/>
          </a:bodyPr>
          <a:lstStyle/>
          <a:p>
            <a:pPr algn="ctr"/>
            <a:r>
              <a:rPr lang="en-US" dirty="0"/>
              <a:t>difference between </a:t>
            </a:r>
          </a:p>
          <a:p>
            <a:pPr algn="ctr"/>
            <a:r>
              <a:rPr lang="en-US" dirty="0"/>
              <a:t>estimated label and true label</a:t>
            </a:r>
          </a:p>
        </p:txBody>
      </p:sp>
      <p:sp>
        <p:nvSpPr>
          <p:cNvPr id="9" name="Rounded Rectangle 8">
            <a:extLst>
              <a:ext uri="{FF2B5EF4-FFF2-40B4-BE49-F238E27FC236}">
                <a16:creationId xmlns:a16="http://schemas.microsoft.com/office/drawing/2014/main" id="{9CB9B84C-2951-9F4F-868A-08B0A6F92CC5}"/>
              </a:ext>
            </a:extLst>
          </p:cNvPr>
          <p:cNvSpPr/>
          <p:nvPr/>
        </p:nvSpPr>
        <p:spPr bwMode="auto">
          <a:xfrm>
            <a:off x="4507794" y="4682256"/>
            <a:ext cx="2400300" cy="454479"/>
          </a:xfrm>
          <a:prstGeom prst="roundRect">
            <a:avLst/>
          </a:prstGeom>
          <a:solidFill>
            <a:schemeClr val="accent4">
              <a:lumMod val="75000"/>
              <a:alpha val="3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2" name="Rounded Rectangle 11">
            <a:extLst>
              <a:ext uri="{FF2B5EF4-FFF2-40B4-BE49-F238E27FC236}">
                <a16:creationId xmlns:a16="http://schemas.microsoft.com/office/drawing/2014/main" id="{D9DC0556-1232-0747-A616-E091D8D2C60E}"/>
              </a:ext>
            </a:extLst>
          </p:cNvPr>
          <p:cNvSpPr/>
          <p:nvPr/>
        </p:nvSpPr>
        <p:spPr bwMode="auto">
          <a:xfrm>
            <a:off x="7547444" y="4674113"/>
            <a:ext cx="1538364" cy="454479"/>
          </a:xfrm>
          <a:prstGeom prst="roundRect">
            <a:avLst/>
          </a:prstGeom>
          <a:solidFill>
            <a:schemeClr val="bg2">
              <a:lumMod val="75000"/>
              <a:alpha val="3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4" name="Rounded Rectangle 13">
            <a:extLst>
              <a:ext uri="{FF2B5EF4-FFF2-40B4-BE49-F238E27FC236}">
                <a16:creationId xmlns:a16="http://schemas.microsoft.com/office/drawing/2014/main" id="{819C99B6-09D1-E543-86C9-B5EE3F4C859B}"/>
              </a:ext>
            </a:extLst>
          </p:cNvPr>
          <p:cNvSpPr/>
          <p:nvPr/>
        </p:nvSpPr>
        <p:spPr bwMode="auto">
          <a:xfrm>
            <a:off x="3810000" y="3657557"/>
            <a:ext cx="1828800" cy="454479"/>
          </a:xfrm>
          <a:prstGeom prst="roundRect">
            <a:avLst/>
          </a:prstGeom>
          <a:solidFill>
            <a:schemeClr val="accent4">
              <a:lumMod val="75000"/>
              <a:alpha val="3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Rounded Rectangle 14">
            <a:extLst>
              <a:ext uri="{FF2B5EF4-FFF2-40B4-BE49-F238E27FC236}">
                <a16:creationId xmlns:a16="http://schemas.microsoft.com/office/drawing/2014/main" id="{B34CE230-DE1E-D04C-B103-D2DAF62DFF41}"/>
              </a:ext>
            </a:extLst>
          </p:cNvPr>
          <p:cNvSpPr/>
          <p:nvPr/>
        </p:nvSpPr>
        <p:spPr bwMode="auto">
          <a:xfrm>
            <a:off x="6023654" y="3678335"/>
            <a:ext cx="224746" cy="454479"/>
          </a:xfrm>
          <a:prstGeom prst="roundRect">
            <a:avLst/>
          </a:prstGeom>
          <a:solidFill>
            <a:schemeClr val="bg2">
              <a:lumMod val="75000"/>
              <a:alpha val="3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16385767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for Logistic Regression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73</a:t>
            </a:fld>
            <a:endParaRPr lang="en-US"/>
          </a:p>
        </p:txBody>
      </p:sp>
      <p:pic>
        <p:nvPicPr>
          <p:cNvPr id="5" name="Picture 4"/>
          <p:cNvPicPr>
            <a:picLocks noChangeAspect="1"/>
          </p:cNvPicPr>
          <p:nvPr/>
        </p:nvPicPr>
        <p:blipFill rotWithShape="1">
          <a:blip r:embed="rId2"/>
          <a:srcRect r="40788"/>
          <a:stretch/>
        </p:blipFill>
        <p:spPr>
          <a:xfrm>
            <a:off x="762000" y="1276350"/>
            <a:ext cx="2067081" cy="946150"/>
          </a:xfrm>
          <a:prstGeom prst="rect">
            <a:avLst/>
          </a:prstGeom>
        </p:spPr>
      </p:pic>
      <p:pic>
        <p:nvPicPr>
          <p:cNvPr id="6" name="Picture 5"/>
          <p:cNvPicPr>
            <a:picLocks noChangeAspect="1"/>
          </p:cNvPicPr>
          <p:nvPr/>
        </p:nvPicPr>
        <p:blipFill rotWithShape="1">
          <a:blip r:embed="rId3"/>
          <a:srcRect l="45892"/>
          <a:stretch/>
        </p:blipFill>
        <p:spPr>
          <a:xfrm>
            <a:off x="2715299" y="1268056"/>
            <a:ext cx="2455438" cy="938893"/>
          </a:xfrm>
          <a:prstGeom prst="rect">
            <a:avLst/>
          </a:prstGeom>
        </p:spPr>
      </p:pic>
      <p:sp>
        <p:nvSpPr>
          <p:cNvPr id="7" name="TextBox 6"/>
          <p:cNvSpPr txBox="1"/>
          <p:nvPr/>
        </p:nvSpPr>
        <p:spPr>
          <a:xfrm>
            <a:off x="4800600" y="2495550"/>
            <a:ext cx="3307316" cy="830997"/>
          </a:xfrm>
          <a:prstGeom prst="rect">
            <a:avLst/>
          </a:prstGeom>
          <a:noFill/>
        </p:spPr>
        <p:txBody>
          <a:bodyPr wrap="none" rtlCol="0">
            <a:spAutoFit/>
          </a:bodyPr>
          <a:lstStyle/>
          <a:p>
            <a:pPr algn="ctr"/>
            <a:r>
              <a:rPr lang="en-US" dirty="0"/>
              <a:t>positively correlated </a:t>
            </a:r>
          </a:p>
          <a:p>
            <a:pPr algn="ctr"/>
            <a:r>
              <a:rPr lang="en-US" dirty="0"/>
              <a:t>with y=1</a:t>
            </a:r>
          </a:p>
        </p:txBody>
      </p:sp>
      <p:cxnSp>
        <p:nvCxnSpPr>
          <p:cNvPr id="9" name="Straight Arrow Connector 8"/>
          <p:cNvCxnSpPr>
            <a:stCxn id="7" idx="0"/>
          </p:cNvCxnSpPr>
          <p:nvPr/>
        </p:nvCxnSpPr>
        <p:spPr bwMode="auto">
          <a:xfrm flipH="1" flipV="1">
            <a:off x="5198638" y="1962150"/>
            <a:ext cx="1255620" cy="5334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p:sp>
        <p:nvSpPr>
          <p:cNvPr id="10" name="Rounded Rectangle 9"/>
          <p:cNvSpPr/>
          <p:nvPr/>
        </p:nvSpPr>
        <p:spPr bwMode="auto">
          <a:xfrm>
            <a:off x="4800600" y="1657350"/>
            <a:ext cx="398038" cy="304800"/>
          </a:xfrm>
          <a:prstGeom prst="roundRect">
            <a:avLst/>
          </a:prstGeom>
          <a:solidFill>
            <a:schemeClr val="accent2">
              <a:lumMod val="60000"/>
              <a:lumOff val="40000"/>
              <a:alpha val="41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1" name="Rounded Rectangle 10"/>
          <p:cNvSpPr/>
          <p:nvPr/>
        </p:nvSpPr>
        <p:spPr bwMode="auto">
          <a:xfrm>
            <a:off x="4482739" y="1627415"/>
            <a:ext cx="398038" cy="304800"/>
          </a:xfrm>
          <a:prstGeom prst="roundRect">
            <a:avLst/>
          </a:prstGeom>
          <a:solidFill>
            <a:schemeClr val="accent3">
              <a:lumMod val="60000"/>
              <a:lumOff val="40000"/>
              <a:alpha val="41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cxnSp>
        <p:nvCxnSpPr>
          <p:cNvPr id="12" name="Straight Arrow Connector 11"/>
          <p:cNvCxnSpPr/>
          <p:nvPr/>
        </p:nvCxnSpPr>
        <p:spPr bwMode="auto">
          <a:xfrm flipV="1">
            <a:off x="4421970" y="2020208"/>
            <a:ext cx="259788" cy="5461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p:sp>
        <p:nvSpPr>
          <p:cNvPr id="17" name="TextBox 16"/>
          <p:cNvSpPr txBox="1"/>
          <p:nvPr/>
        </p:nvSpPr>
        <p:spPr>
          <a:xfrm>
            <a:off x="4252967" y="2566308"/>
            <a:ext cx="378630" cy="461665"/>
          </a:xfrm>
          <a:prstGeom prst="rect">
            <a:avLst/>
          </a:prstGeom>
          <a:noFill/>
        </p:spPr>
        <p:txBody>
          <a:bodyPr wrap="none" rtlCol="0">
            <a:spAutoFit/>
          </a:bodyPr>
          <a:lstStyle/>
          <a:p>
            <a:pPr algn="ctr"/>
            <a:r>
              <a:rPr lang="en-US" dirty="0"/>
              <a:t>1</a:t>
            </a:r>
          </a:p>
        </p:txBody>
      </p:sp>
      <p:pic>
        <p:nvPicPr>
          <p:cNvPr id="19" name="Picture 18"/>
          <p:cNvPicPr>
            <a:picLocks noChangeAspect="1"/>
          </p:cNvPicPr>
          <p:nvPr/>
        </p:nvPicPr>
        <p:blipFill rotWithShape="1">
          <a:blip r:embed="rId4"/>
          <a:srcRect l="39931" t="32989" r="30645" b="54497"/>
          <a:stretch/>
        </p:blipFill>
        <p:spPr>
          <a:xfrm rot="10800000">
            <a:off x="2884423" y="1955997"/>
            <a:ext cx="2314215" cy="318211"/>
          </a:xfrm>
          <a:prstGeom prst="rect">
            <a:avLst/>
          </a:prstGeom>
        </p:spPr>
      </p:pic>
      <p:sp>
        <p:nvSpPr>
          <p:cNvPr id="20" name="TextBox 19"/>
          <p:cNvSpPr txBox="1"/>
          <p:nvPr/>
        </p:nvSpPr>
        <p:spPr>
          <a:xfrm>
            <a:off x="3451746" y="2154047"/>
            <a:ext cx="766557" cy="461665"/>
          </a:xfrm>
          <a:prstGeom prst="rect">
            <a:avLst/>
          </a:prstGeom>
          <a:noFill/>
        </p:spPr>
        <p:txBody>
          <a:bodyPr wrap="none" rtlCol="0">
            <a:spAutoFit/>
          </a:bodyPr>
          <a:lstStyle/>
          <a:p>
            <a:pPr algn="ctr"/>
            <a:r>
              <a:rPr lang="en-US"/>
              <a:t>&lt;=0</a:t>
            </a:r>
            <a:endParaRPr lang="en-US" dirty="0"/>
          </a:p>
        </p:txBody>
      </p:sp>
      <p:pic>
        <p:nvPicPr>
          <p:cNvPr id="21" name="Picture 20"/>
          <p:cNvPicPr>
            <a:picLocks noChangeAspect="1"/>
          </p:cNvPicPr>
          <p:nvPr/>
        </p:nvPicPr>
        <p:blipFill rotWithShape="1">
          <a:blip r:embed="rId4"/>
          <a:srcRect l="39931" t="32989" r="30645" b="54497"/>
          <a:stretch/>
        </p:blipFill>
        <p:spPr>
          <a:xfrm rot="10800000">
            <a:off x="2237648" y="3130291"/>
            <a:ext cx="3629751" cy="318211"/>
          </a:xfrm>
          <a:prstGeom prst="rect">
            <a:avLst/>
          </a:prstGeom>
        </p:spPr>
      </p:pic>
      <p:sp>
        <p:nvSpPr>
          <p:cNvPr id="22" name="TextBox 21"/>
          <p:cNvSpPr txBox="1"/>
          <p:nvPr/>
        </p:nvSpPr>
        <p:spPr>
          <a:xfrm>
            <a:off x="3433159" y="3326547"/>
            <a:ext cx="766557" cy="461665"/>
          </a:xfrm>
          <a:prstGeom prst="rect">
            <a:avLst/>
          </a:prstGeom>
          <a:noFill/>
        </p:spPr>
        <p:txBody>
          <a:bodyPr wrap="none" rtlCol="0">
            <a:spAutoFit/>
          </a:bodyPr>
          <a:lstStyle/>
          <a:p>
            <a:pPr algn="ctr"/>
            <a:r>
              <a:rPr lang="en-US" dirty="0"/>
              <a:t>&gt;=0</a:t>
            </a:r>
          </a:p>
        </p:txBody>
      </p:sp>
      <p:sp>
        <p:nvSpPr>
          <p:cNvPr id="23" name="TextBox 22"/>
          <p:cNvSpPr txBox="1"/>
          <p:nvPr/>
        </p:nvSpPr>
        <p:spPr>
          <a:xfrm>
            <a:off x="1039796" y="4012486"/>
            <a:ext cx="1694695" cy="461665"/>
          </a:xfrm>
          <a:prstGeom prst="rect">
            <a:avLst/>
          </a:prstGeom>
          <a:noFill/>
        </p:spPr>
        <p:txBody>
          <a:bodyPr wrap="none" rtlCol="0">
            <a:spAutoFit/>
          </a:bodyPr>
          <a:lstStyle/>
          <a:p>
            <a:pPr algn="ctr"/>
            <a:r>
              <a:rPr lang="en-US" dirty="0"/>
              <a:t>w</a:t>
            </a:r>
            <a:r>
              <a:rPr lang="en-US" baseline="30000" dirty="0"/>
              <a:t>t+1</a:t>
            </a:r>
            <a:r>
              <a:rPr lang="en-US" dirty="0"/>
              <a:t> &gt;= w</a:t>
            </a:r>
            <a:r>
              <a:rPr lang="en-US" baseline="30000" dirty="0"/>
              <a:t>t</a:t>
            </a:r>
          </a:p>
        </p:txBody>
      </p:sp>
      <p:sp>
        <p:nvSpPr>
          <p:cNvPr id="24" name="TextBox 23"/>
          <p:cNvSpPr txBox="1"/>
          <p:nvPr/>
        </p:nvSpPr>
        <p:spPr>
          <a:xfrm>
            <a:off x="2451476" y="4447201"/>
            <a:ext cx="6272871" cy="584775"/>
          </a:xfrm>
          <a:prstGeom prst="rect">
            <a:avLst/>
          </a:prstGeom>
          <a:noFill/>
        </p:spPr>
        <p:txBody>
          <a:bodyPr wrap="none" rtlCol="0">
            <a:spAutoFit/>
          </a:bodyPr>
          <a:lstStyle/>
          <a:p>
            <a:pPr algn="ctr"/>
            <a:r>
              <a:rPr lang="en-US" sz="1600" dirty="0"/>
              <a:t>If seeing more y=1example with high counts of x</a:t>
            </a:r>
            <a:r>
              <a:rPr lang="en-US" sz="1600" baseline="-25000" dirty="0"/>
              <a:t>j</a:t>
            </a:r>
            <a:r>
              <a:rPr lang="en-US" sz="1600" dirty="0"/>
              <a:t>, </a:t>
            </a:r>
          </a:p>
          <a:p>
            <a:pPr algn="ctr"/>
            <a:r>
              <a:rPr lang="en-US" sz="1600" dirty="0"/>
              <a:t>weight w</a:t>
            </a:r>
            <a:r>
              <a:rPr lang="en-US" sz="1600" baseline="30000" dirty="0"/>
              <a:t>t+1</a:t>
            </a:r>
            <a:r>
              <a:rPr lang="en-US" sz="1600" dirty="0"/>
              <a:t> will shift more and more towards a positive value</a:t>
            </a:r>
          </a:p>
        </p:txBody>
      </p:sp>
    </p:spTree>
    <p:extLst>
      <p:ext uri="{BB962C8B-B14F-4D97-AF65-F5344CB8AC3E}">
        <p14:creationId xmlns:p14="http://schemas.microsoft.com/office/powerpoint/2010/main" val="35483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7" grpId="0"/>
      <p:bldP spid="20" grpId="0"/>
      <p:bldP spid="22" grpId="0"/>
      <p:bldP spid="23" grpId="0"/>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for Logistic Regression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74</a:t>
            </a:fld>
            <a:endParaRPr lang="en-US"/>
          </a:p>
        </p:txBody>
      </p:sp>
      <p:pic>
        <p:nvPicPr>
          <p:cNvPr id="5" name="Picture 4"/>
          <p:cNvPicPr>
            <a:picLocks noChangeAspect="1"/>
          </p:cNvPicPr>
          <p:nvPr/>
        </p:nvPicPr>
        <p:blipFill rotWithShape="1">
          <a:blip r:embed="rId2"/>
          <a:srcRect r="42670"/>
          <a:stretch/>
        </p:blipFill>
        <p:spPr>
          <a:xfrm>
            <a:off x="762001" y="1276350"/>
            <a:ext cx="2001358" cy="946150"/>
          </a:xfrm>
          <a:prstGeom prst="rect">
            <a:avLst/>
          </a:prstGeom>
        </p:spPr>
      </p:pic>
      <p:pic>
        <p:nvPicPr>
          <p:cNvPr id="6" name="Picture 5"/>
          <p:cNvPicPr>
            <a:picLocks noChangeAspect="1"/>
          </p:cNvPicPr>
          <p:nvPr/>
        </p:nvPicPr>
        <p:blipFill rotWithShape="1">
          <a:blip r:embed="rId3"/>
          <a:srcRect l="45892"/>
          <a:stretch/>
        </p:blipFill>
        <p:spPr>
          <a:xfrm>
            <a:off x="2743200" y="1268186"/>
            <a:ext cx="2455438" cy="938893"/>
          </a:xfrm>
          <a:prstGeom prst="rect">
            <a:avLst/>
          </a:prstGeom>
        </p:spPr>
      </p:pic>
      <p:sp>
        <p:nvSpPr>
          <p:cNvPr id="7" name="TextBox 6"/>
          <p:cNvSpPr txBox="1"/>
          <p:nvPr/>
        </p:nvSpPr>
        <p:spPr>
          <a:xfrm>
            <a:off x="4734878" y="2495550"/>
            <a:ext cx="3438763" cy="830997"/>
          </a:xfrm>
          <a:prstGeom prst="rect">
            <a:avLst/>
          </a:prstGeom>
          <a:noFill/>
        </p:spPr>
        <p:txBody>
          <a:bodyPr wrap="none" rtlCol="0">
            <a:spAutoFit/>
          </a:bodyPr>
          <a:lstStyle/>
          <a:p>
            <a:pPr algn="ctr"/>
            <a:r>
              <a:rPr lang="en-US" dirty="0"/>
              <a:t>Negatively correlated </a:t>
            </a:r>
          </a:p>
          <a:p>
            <a:pPr algn="ctr"/>
            <a:r>
              <a:rPr lang="en-US" dirty="0"/>
              <a:t>with y=1</a:t>
            </a:r>
          </a:p>
        </p:txBody>
      </p:sp>
      <p:cxnSp>
        <p:nvCxnSpPr>
          <p:cNvPr id="9" name="Straight Arrow Connector 8"/>
          <p:cNvCxnSpPr>
            <a:stCxn id="7" idx="0"/>
          </p:cNvCxnSpPr>
          <p:nvPr/>
        </p:nvCxnSpPr>
        <p:spPr bwMode="auto">
          <a:xfrm flipH="1" flipV="1">
            <a:off x="5198640" y="1962150"/>
            <a:ext cx="1255620" cy="5334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p:sp>
        <p:nvSpPr>
          <p:cNvPr id="10" name="Rounded Rectangle 9"/>
          <p:cNvSpPr/>
          <p:nvPr/>
        </p:nvSpPr>
        <p:spPr bwMode="auto">
          <a:xfrm>
            <a:off x="4800600" y="1657350"/>
            <a:ext cx="398038" cy="304800"/>
          </a:xfrm>
          <a:prstGeom prst="roundRect">
            <a:avLst/>
          </a:prstGeom>
          <a:solidFill>
            <a:schemeClr val="accent2">
              <a:lumMod val="60000"/>
              <a:lumOff val="40000"/>
              <a:alpha val="41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1" name="Rounded Rectangle 10"/>
          <p:cNvSpPr/>
          <p:nvPr/>
        </p:nvSpPr>
        <p:spPr bwMode="auto">
          <a:xfrm>
            <a:off x="4482739" y="1627415"/>
            <a:ext cx="398038" cy="304800"/>
          </a:xfrm>
          <a:prstGeom prst="roundRect">
            <a:avLst/>
          </a:prstGeom>
          <a:solidFill>
            <a:schemeClr val="accent3">
              <a:lumMod val="60000"/>
              <a:lumOff val="40000"/>
              <a:alpha val="41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cxnSp>
        <p:nvCxnSpPr>
          <p:cNvPr id="12" name="Straight Arrow Connector 11"/>
          <p:cNvCxnSpPr/>
          <p:nvPr/>
        </p:nvCxnSpPr>
        <p:spPr bwMode="auto">
          <a:xfrm flipV="1">
            <a:off x="4421970" y="2020208"/>
            <a:ext cx="259788" cy="5461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triangle"/>
          </a:ln>
          <a:effectLst/>
        </p:spPr>
      </p:cxnSp>
      <p:sp>
        <p:nvSpPr>
          <p:cNvPr id="17" name="TextBox 16"/>
          <p:cNvSpPr txBox="1"/>
          <p:nvPr/>
        </p:nvSpPr>
        <p:spPr>
          <a:xfrm>
            <a:off x="4252967" y="2566308"/>
            <a:ext cx="378630" cy="461665"/>
          </a:xfrm>
          <a:prstGeom prst="rect">
            <a:avLst/>
          </a:prstGeom>
          <a:noFill/>
        </p:spPr>
        <p:txBody>
          <a:bodyPr wrap="none" rtlCol="0">
            <a:spAutoFit/>
          </a:bodyPr>
          <a:lstStyle/>
          <a:p>
            <a:pPr algn="ctr"/>
            <a:r>
              <a:rPr lang="en-US" dirty="0"/>
              <a:t>0</a:t>
            </a:r>
          </a:p>
        </p:txBody>
      </p:sp>
      <p:pic>
        <p:nvPicPr>
          <p:cNvPr id="19" name="Picture 18"/>
          <p:cNvPicPr>
            <a:picLocks noChangeAspect="1"/>
          </p:cNvPicPr>
          <p:nvPr/>
        </p:nvPicPr>
        <p:blipFill rotWithShape="1">
          <a:blip r:embed="rId4"/>
          <a:srcRect l="39931" t="32989" r="30645" b="54497"/>
          <a:stretch/>
        </p:blipFill>
        <p:spPr>
          <a:xfrm rot="10800000">
            <a:off x="2884423" y="1955997"/>
            <a:ext cx="2314215" cy="318211"/>
          </a:xfrm>
          <a:prstGeom prst="rect">
            <a:avLst/>
          </a:prstGeom>
        </p:spPr>
      </p:pic>
      <p:sp>
        <p:nvSpPr>
          <p:cNvPr id="20" name="TextBox 19"/>
          <p:cNvSpPr txBox="1"/>
          <p:nvPr/>
        </p:nvSpPr>
        <p:spPr>
          <a:xfrm>
            <a:off x="3451746" y="2154047"/>
            <a:ext cx="766557" cy="461665"/>
          </a:xfrm>
          <a:prstGeom prst="rect">
            <a:avLst/>
          </a:prstGeom>
          <a:noFill/>
        </p:spPr>
        <p:txBody>
          <a:bodyPr wrap="none" rtlCol="0">
            <a:spAutoFit/>
          </a:bodyPr>
          <a:lstStyle/>
          <a:p>
            <a:pPr algn="ctr"/>
            <a:r>
              <a:rPr lang="en-US" dirty="0"/>
              <a:t>&gt;=0</a:t>
            </a:r>
          </a:p>
        </p:txBody>
      </p:sp>
      <p:pic>
        <p:nvPicPr>
          <p:cNvPr id="21" name="Picture 20"/>
          <p:cNvPicPr>
            <a:picLocks noChangeAspect="1"/>
          </p:cNvPicPr>
          <p:nvPr/>
        </p:nvPicPr>
        <p:blipFill rotWithShape="1">
          <a:blip r:embed="rId4"/>
          <a:srcRect l="39931" t="32989" r="30645" b="54497"/>
          <a:stretch/>
        </p:blipFill>
        <p:spPr>
          <a:xfrm rot="10800000">
            <a:off x="2237648" y="3130291"/>
            <a:ext cx="3629751" cy="318211"/>
          </a:xfrm>
          <a:prstGeom prst="rect">
            <a:avLst/>
          </a:prstGeom>
        </p:spPr>
      </p:pic>
      <p:sp>
        <p:nvSpPr>
          <p:cNvPr id="22" name="TextBox 21"/>
          <p:cNvSpPr txBox="1"/>
          <p:nvPr/>
        </p:nvSpPr>
        <p:spPr>
          <a:xfrm>
            <a:off x="3433159" y="3326547"/>
            <a:ext cx="766557" cy="461665"/>
          </a:xfrm>
          <a:prstGeom prst="rect">
            <a:avLst/>
          </a:prstGeom>
          <a:noFill/>
        </p:spPr>
        <p:txBody>
          <a:bodyPr wrap="none" rtlCol="0">
            <a:spAutoFit/>
          </a:bodyPr>
          <a:lstStyle/>
          <a:p>
            <a:pPr algn="ctr"/>
            <a:r>
              <a:rPr lang="en-US" dirty="0"/>
              <a:t>&lt;=0</a:t>
            </a:r>
          </a:p>
        </p:txBody>
      </p:sp>
      <p:sp>
        <p:nvSpPr>
          <p:cNvPr id="23" name="TextBox 22"/>
          <p:cNvSpPr txBox="1"/>
          <p:nvPr/>
        </p:nvSpPr>
        <p:spPr>
          <a:xfrm>
            <a:off x="1059032" y="4012486"/>
            <a:ext cx="1656223" cy="461665"/>
          </a:xfrm>
          <a:prstGeom prst="rect">
            <a:avLst/>
          </a:prstGeom>
          <a:noFill/>
        </p:spPr>
        <p:txBody>
          <a:bodyPr wrap="none" rtlCol="0">
            <a:spAutoFit/>
          </a:bodyPr>
          <a:lstStyle/>
          <a:p>
            <a:pPr algn="ctr"/>
            <a:r>
              <a:rPr lang="en-US" dirty="0"/>
              <a:t>w</a:t>
            </a:r>
            <a:r>
              <a:rPr lang="en-US" baseline="30000" dirty="0"/>
              <a:t>t+1</a:t>
            </a:r>
            <a:r>
              <a:rPr lang="en-US" dirty="0"/>
              <a:t> &lt;= w</a:t>
            </a:r>
            <a:r>
              <a:rPr lang="en-US" baseline="30000" dirty="0"/>
              <a:t>t</a:t>
            </a:r>
          </a:p>
        </p:txBody>
      </p:sp>
      <p:sp>
        <p:nvSpPr>
          <p:cNvPr id="24" name="TextBox 23"/>
          <p:cNvSpPr txBox="1"/>
          <p:nvPr/>
        </p:nvSpPr>
        <p:spPr>
          <a:xfrm>
            <a:off x="2420219" y="4447201"/>
            <a:ext cx="6335389" cy="584775"/>
          </a:xfrm>
          <a:prstGeom prst="rect">
            <a:avLst/>
          </a:prstGeom>
          <a:noFill/>
        </p:spPr>
        <p:txBody>
          <a:bodyPr wrap="none" rtlCol="0">
            <a:spAutoFit/>
          </a:bodyPr>
          <a:lstStyle/>
          <a:p>
            <a:pPr algn="ctr"/>
            <a:r>
              <a:rPr lang="en-US" sz="1600" dirty="0"/>
              <a:t>If seeing more y=0 example with high counts of x</a:t>
            </a:r>
            <a:r>
              <a:rPr lang="en-US" sz="1600" baseline="-25000" dirty="0"/>
              <a:t>j</a:t>
            </a:r>
            <a:r>
              <a:rPr lang="en-US" sz="1600" dirty="0"/>
              <a:t>, </a:t>
            </a:r>
          </a:p>
          <a:p>
            <a:pPr algn="ctr"/>
            <a:r>
              <a:rPr lang="en-US" sz="1600" dirty="0"/>
              <a:t>weight w</a:t>
            </a:r>
            <a:r>
              <a:rPr lang="en-US" sz="1600" baseline="30000" dirty="0"/>
              <a:t>t+1</a:t>
            </a:r>
            <a:r>
              <a:rPr lang="en-US" sz="1600" dirty="0"/>
              <a:t> will shift more and more towards a negative value</a:t>
            </a:r>
          </a:p>
        </p:txBody>
      </p:sp>
    </p:spTree>
    <p:extLst>
      <p:ext uri="{BB962C8B-B14F-4D97-AF65-F5344CB8AC3E}">
        <p14:creationId xmlns:p14="http://schemas.microsoft.com/office/powerpoint/2010/main" val="132869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7" grpId="0"/>
      <p:bldP spid="20" grpId="0"/>
      <p:bldP spid="22" grpId="0"/>
      <p:bldP spid="23" grpId="0"/>
      <p:bldP spid="2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for Logistic Regression</a:t>
            </a:r>
          </a:p>
        </p:txBody>
      </p:sp>
      <p:sp>
        <p:nvSpPr>
          <p:cNvPr id="3" name="Content Placeholder 2"/>
          <p:cNvSpPr>
            <a:spLocks noGrp="1"/>
          </p:cNvSpPr>
          <p:nvPr>
            <p:ph idx="1"/>
          </p:nvPr>
        </p:nvSpPr>
        <p:spPr/>
        <p:txBody>
          <a:bodyPr/>
          <a:lstStyle/>
          <a:p>
            <a:r>
              <a:rPr lang="en-US" dirty="0"/>
              <a:t>Batch loss = average loss over training examples</a:t>
            </a:r>
          </a:p>
          <a:p>
            <a:endParaRPr lang="en-US" dirty="0"/>
          </a:p>
          <a:p>
            <a:endParaRPr lang="en-US" dirty="0"/>
          </a:p>
          <a:p>
            <a:r>
              <a:rPr lang="en-US" dirty="0"/>
              <a:t>Batch gradient</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75</a:t>
            </a:fld>
            <a:endParaRPr lang="en-US" dirty="0"/>
          </a:p>
        </p:txBody>
      </p:sp>
      <p:pic>
        <p:nvPicPr>
          <p:cNvPr id="5" name="Picture 4"/>
          <p:cNvPicPr>
            <a:picLocks noChangeAspect="1"/>
          </p:cNvPicPr>
          <p:nvPr/>
        </p:nvPicPr>
        <p:blipFill>
          <a:blip r:embed="rId2"/>
          <a:stretch>
            <a:fillRect/>
          </a:stretch>
        </p:blipFill>
        <p:spPr>
          <a:xfrm>
            <a:off x="914400" y="1809750"/>
            <a:ext cx="7532473" cy="844550"/>
          </a:xfrm>
          <a:prstGeom prst="rect">
            <a:avLst/>
          </a:prstGeom>
        </p:spPr>
      </p:pic>
      <p:pic>
        <p:nvPicPr>
          <p:cNvPr id="6" name="Picture 5"/>
          <p:cNvPicPr>
            <a:picLocks noChangeAspect="1"/>
          </p:cNvPicPr>
          <p:nvPr/>
        </p:nvPicPr>
        <p:blipFill>
          <a:blip r:embed="rId3"/>
          <a:stretch>
            <a:fillRect/>
          </a:stretch>
        </p:blipFill>
        <p:spPr>
          <a:xfrm>
            <a:off x="1066800" y="3302000"/>
            <a:ext cx="1592006" cy="736600"/>
          </a:xfrm>
          <a:prstGeom prst="rect">
            <a:avLst/>
          </a:prstGeom>
        </p:spPr>
      </p:pic>
      <p:pic>
        <p:nvPicPr>
          <p:cNvPr id="7" name="Picture 6"/>
          <p:cNvPicPr>
            <a:picLocks noChangeAspect="1"/>
          </p:cNvPicPr>
          <p:nvPr/>
        </p:nvPicPr>
        <p:blipFill>
          <a:blip r:embed="rId4"/>
          <a:stretch>
            <a:fillRect/>
          </a:stretch>
        </p:blipFill>
        <p:spPr>
          <a:xfrm>
            <a:off x="3009900" y="3227705"/>
            <a:ext cx="3124200" cy="885190"/>
          </a:xfrm>
          <a:prstGeom prst="rect">
            <a:avLst/>
          </a:prstGeom>
        </p:spPr>
      </p:pic>
      <p:pic>
        <p:nvPicPr>
          <p:cNvPr id="8" name="Picture 7"/>
          <p:cNvPicPr>
            <a:picLocks noChangeAspect="1"/>
          </p:cNvPicPr>
          <p:nvPr/>
        </p:nvPicPr>
        <p:blipFill rotWithShape="1">
          <a:blip r:embed="rId2"/>
          <a:srcRect l="22687" r="74784"/>
          <a:stretch/>
        </p:blipFill>
        <p:spPr>
          <a:xfrm>
            <a:off x="2819400" y="3227705"/>
            <a:ext cx="190500" cy="844550"/>
          </a:xfrm>
          <a:prstGeom prst="rect">
            <a:avLst/>
          </a:prstGeom>
        </p:spPr>
      </p:pic>
    </p:spTree>
    <p:extLst>
      <p:ext uri="{BB962C8B-B14F-4D97-AF65-F5344CB8AC3E}">
        <p14:creationId xmlns:p14="http://schemas.microsoft.com/office/powerpoint/2010/main" val="3296243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76DA-7714-684F-B744-4ACF287355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normAutofit/>
          </a:bodyPr>
          <a:lstStyle/>
          <a:p>
            <a:r>
              <a:rPr lang="en-US" dirty="0"/>
              <a:t>Common practice:</a:t>
            </a:r>
          </a:p>
          <a:p>
            <a:pPr lvl="1"/>
            <a:r>
              <a:rPr lang="en-US" dirty="0"/>
              <a:t>Begin at a higher value and slowly decrease as you iterate</a:t>
            </a:r>
          </a:p>
          <a:p>
            <a:pPr lvl="1"/>
            <a:r>
              <a:rPr lang="en-US" dirty="0"/>
              <a:t>Begin at some value and reset value + decrease if the loss increases (you’ve skipped the minimum! so you should reset and take smaller steps) or increase if the loss decreases (you’re still some distance away from the minimum, so move faster!) (</a:t>
            </a:r>
            <a:r>
              <a:rPr lang="en-US" b="1" dirty="0"/>
              <a:t>Bold Driver</a:t>
            </a:r>
            <a:r>
              <a:rPr lang="en-US" dirty="0"/>
              <a:t>)</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78</a:t>
            </a:fld>
            <a:endParaRPr lang="en-US"/>
          </a:p>
        </p:txBody>
      </p:sp>
      <p:sp>
        <p:nvSpPr>
          <p:cNvPr id="5" name="TextBox 4"/>
          <p:cNvSpPr txBox="1"/>
          <p:nvPr/>
        </p:nvSpPr>
        <p:spPr>
          <a:xfrm>
            <a:off x="3352800" y="4645967"/>
            <a:ext cx="5591595" cy="461665"/>
          </a:xfrm>
          <a:prstGeom prst="rect">
            <a:avLst/>
          </a:prstGeom>
          <a:noFill/>
        </p:spPr>
        <p:txBody>
          <a:bodyPr wrap="none" rtlCol="0">
            <a:spAutoFit/>
          </a:bodyPr>
          <a:lstStyle/>
          <a:p>
            <a:r>
              <a:rPr lang="en-US" dirty="0"/>
              <a:t>Adapt learning rate in </a:t>
            </a:r>
            <a:r>
              <a:rPr lang="en-US"/>
              <a:t>each iteration</a:t>
            </a:r>
          </a:p>
        </p:txBody>
      </p:sp>
    </p:spTree>
    <p:extLst>
      <p:ext uri="{BB962C8B-B14F-4D97-AF65-F5344CB8AC3E}">
        <p14:creationId xmlns:p14="http://schemas.microsoft.com/office/powerpoint/2010/main" val="20780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5546134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vs. Discriminative</a:t>
            </a:r>
          </a:p>
        </p:txBody>
      </p:sp>
      <p:sp>
        <p:nvSpPr>
          <p:cNvPr id="3" name="Content Placeholder 2"/>
          <p:cNvSpPr>
            <a:spLocks noGrp="1"/>
          </p:cNvSpPr>
          <p:nvPr>
            <p:ph idx="1"/>
          </p:nvPr>
        </p:nvSpPr>
        <p:spPr/>
        <p:txBody>
          <a:bodyPr/>
          <a:lstStyle/>
          <a:p>
            <a:r>
              <a:rPr lang="en-US" dirty="0"/>
              <a:t>Discriminative classifier</a:t>
            </a:r>
          </a:p>
          <a:p>
            <a:pPr lvl="1"/>
            <a:r>
              <a:rPr lang="en-US" dirty="0"/>
              <a:t>Directly computes </a:t>
            </a:r>
            <a:r>
              <a:rPr lang="en-US" i="1" dirty="0"/>
              <a:t>P(c|d)</a:t>
            </a:r>
            <a:r>
              <a:rPr lang="en-US" dirty="0"/>
              <a:t> instead of learning </a:t>
            </a:r>
            <a:r>
              <a:rPr lang="en-US" i="1" dirty="0"/>
              <a:t>P(d|c)</a:t>
            </a:r>
            <a:r>
              <a:rPr lang="en-US" dirty="0"/>
              <a:t> and </a:t>
            </a:r>
            <a:r>
              <a:rPr lang="en-US" i="1" dirty="0"/>
              <a:t>P(c)</a:t>
            </a:r>
          </a:p>
          <a:p>
            <a:pPr lvl="1"/>
            <a:r>
              <a:rPr lang="en-US" dirty="0"/>
              <a:t>For example, by assigning high weights to document features that can help it </a:t>
            </a:r>
            <a:r>
              <a:rPr lang="en-US" b="1" dirty="0"/>
              <a:t>discriminate</a:t>
            </a:r>
            <a:r>
              <a:rPr lang="en-US" dirty="0"/>
              <a:t> between possible classes</a:t>
            </a:r>
          </a:p>
        </p:txBody>
      </p:sp>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spTree>
    <p:extLst>
      <p:ext uri="{BB962C8B-B14F-4D97-AF65-F5344CB8AC3E}">
        <p14:creationId xmlns:p14="http://schemas.microsoft.com/office/powerpoint/2010/main" val="813458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9928432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873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376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2751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0973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Tree>
    <p:extLst>
      <p:ext uri="{BB962C8B-B14F-4D97-AF65-F5344CB8AC3E}">
        <p14:creationId xmlns:p14="http://schemas.microsoft.com/office/powerpoint/2010/main" val="31084656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06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3341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Tree>
    <p:extLst>
      <p:ext uri="{BB962C8B-B14F-4D97-AF65-F5344CB8AC3E}">
        <p14:creationId xmlns:p14="http://schemas.microsoft.com/office/powerpoint/2010/main" val="299858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9</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4892891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spTree>
    <p:extLst>
      <p:ext uri="{BB962C8B-B14F-4D97-AF65-F5344CB8AC3E}">
        <p14:creationId xmlns:p14="http://schemas.microsoft.com/office/powerpoint/2010/main" val="4395183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3640591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Regularization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8596965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DB5DA5-FC28-6C49-8E3E-78D224AD2BB3}"/>
              </a:ext>
            </a:extLst>
          </p:cNvPr>
          <p:cNvSpPr>
            <a:spLocks noGrp="1"/>
          </p:cNvSpPr>
          <p:nvPr>
            <p:ph type="title"/>
          </p:nvPr>
        </p:nvSpPr>
        <p:spPr/>
        <p:txBody>
          <a:bodyPr/>
          <a:lstStyle/>
          <a:p>
            <a:r>
              <a:rPr lang="en-US" dirty="0"/>
              <a:t>Overfitting</a:t>
            </a:r>
          </a:p>
        </p:txBody>
      </p:sp>
      <p:sp>
        <p:nvSpPr>
          <p:cNvPr id="6" name="Content Placeholder 5">
            <a:extLst>
              <a:ext uri="{FF2B5EF4-FFF2-40B4-BE49-F238E27FC236}">
                <a16:creationId xmlns:a16="http://schemas.microsoft.com/office/drawing/2014/main" id="{2F4C9E31-AC89-C849-B536-CD6E0205739F}"/>
              </a:ext>
            </a:extLst>
          </p:cNvPr>
          <p:cNvSpPr>
            <a:spLocks noGrp="1"/>
          </p:cNvSpPr>
          <p:nvPr>
            <p:ph idx="1"/>
          </p:nvPr>
        </p:nvSpPr>
        <p:spPr/>
        <p:txBody>
          <a:bodyPr>
            <a:normAutofit/>
          </a:bodyPr>
          <a:lstStyle/>
          <a:p>
            <a:r>
              <a:rPr lang="en-US" dirty="0"/>
              <a:t>A model that perfectly match the training data has a problem.</a:t>
            </a:r>
          </a:p>
          <a:p>
            <a:r>
              <a:rPr lang="en-US" dirty="0"/>
              <a:t>It will also </a:t>
            </a:r>
            <a:r>
              <a:rPr lang="en-US" b="1" dirty="0"/>
              <a:t>overfit</a:t>
            </a:r>
            <a:r>
              <a:rPr lang="en-US" dirty="0"/>
              <a:t> to the data, modeling noise </a:t>
            </a:r>
          </a:p>
          <a:p>
            <a:pPr lvl="1"/>
            <a:r>
              <a:rPr lang="en-US" dirty="0"/>
              <a:t>A random word that perfectly predicts </a:t>
            </a:r>
            <a:r>
              <a:rPr lang="en-US" i="1" dirty="0"/>
              <a:t>y</a:t>
            </a:r>
            <a:r>
              <a:rPr lang="en-US" dirty="0"/>
              <a:t> (it happens to only occur in one class) will get a very high weight. </a:t>
            </a:r>
          </a:p>
          <a:p>
            <a:pPr lvl="1"/>
            <a:r>
              <a:rPr lang="en-US" dirty="0"/>
              <a:t>Failing to generalize to a test set without this word. </a:t>
            </a:r>
          </a:p>
          <a:p>
            <a:r>
              <a:rPr lang="en-US" dirty="0"/>
              <a:t>A good model should be able to </a:t>
            </a:r>
            <a:r>
              <a:rPr lang="en-US" b="1" dirty="0"/>
              <a:t>generalize</a:t>
            </a:r>
            <a:endParaRPr lang="en-US" dirty="0"/>
          </a:p>
          <a:p>
            <a:endParaRPr lang="en-US" dirty="0"/>
          </a:p>
        </p:txBody>
      </p:sp>
    </p:spTree>
    <p:extLst>
      <p:ext uri="{BB962C8B-B14F-4D97-AF65-F5344CB8AC3E}">
        <p14:creationId xmlns:p14="http://schemas.microsoft.com/office/powerpoint/2010/main" val="32414319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C54EAC-6674-FA4D-A2D3-77F3808FD7EA}"/>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411079" y="1581239"/>
            <a:ext cx="5105400" cy="1137597"/>
          </a:xfrm>
        </p:spPr>
        <p:txBody>
          <a:bodyPr>
            <a:normAutofit/>
          </a:bodyPr>
          <a:lstStyle/>
          <a:p>
            <a:r>
              <a:rPr lang="en-US" sz="3000" dirty="0">
                <a:solidFill>
                  <a:schemeClr val="tx1"/>
                </a:solidFill>
                <a:latin typeface="Calibri" panose="020F0502020204030204" pitchFamily="34" charset="0"/>
                <a:cs typeface="Calibri" panose="020F0502020204030204" pitchFamily="34" charset="0"/>
              </a:rPr>
              <a:t>This movie drew me in, and it'll do the same to you.</a:t>
            </a: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a:xfrm>
            <a:off x="7389113" y="4812178"/>
            <a:ext cx="1058392" cy="306506"/>
          </a:xfrm>
        </p:spPr>
        <p:txBody>
          <a:bodyPr/>
          <a:lstStyle/>
          <a:p>
            <a:fld id="{D07771B2-D7F7-364E-B6F3-F7FE93606BCE}" type="slidenum">
              <a:rPr lang="en-US" sz="3000" smtClean="0">
                <a:latin typeface="Calibri" panose="020F0502020204030204" pitchFamily="34" charset="0"/>
                <a:cs typeface="Calibri" panose="020F0502020204030204" pitchFamily="34" charset="0"/>
              </a:rPr>
              <a:t>95</a:t>
            </a:fld>
            <a:endParaRPr lang="en-US" sz="30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80DD555-C739-AF4F-B248-51F21589B2A0}"/>
              </a:ext>
            </a:extLst>
          </p:cNvPr>
          <p:cNvSpPr txBox="1"/>
          <p:nvPr/>
        </p:nvSpPr>
        <p:spPr>
          <a:xfrm>
            <a:off x="5905433" y="941282"/>
            <a:ext cx="2032929" cy="1200329"/>
          </a:xfrm>
          <a:prstGeom prst="rect">
            <a:avLst/>
          </a:prstGeom>
          <a:noFill/>
        </p:spPr>
        <p:txBody>
          <a:bodyPr wrap="none" rtlCol="0">
            <a:spAutoFit/>
          </a:bodyPr>
          <a:lstStyle/>
          <a:p>
            <a:r>
              <a:rPr lang="en-US" dirty="0"/>
              <a:t>X1 = "this"</a:t>
            </a:r>
          </a:p>
          <a:p>
            <a:r>
              <a:rPr lang="en-US" dirty="0"/>
              <a:t>X2 = "movie</a:t>
            </a:r>
          </a:p>
          <a:p>
            <a:r>
              <a:rPr lang="en-US" dirty="0">
                <a:solidFill>
                  <a:srgbClr val="CC0000"/>
                </a:solidFill>
              </a:rPr>
              <a:t>X3 = "hated"</a:t>
            </a:r>
          </a:p>
        </p:txBody>
      </p:sp>
      <p:sp>
        <p:nvSpPr>
          <p:cNvPr id="6" name="TextBox 5">
            <a:extLst>
              <a:ext uri="{FF2B5EF4-FFF2-40B4-BE49-F238E27FC236}">
                <a16:creationId xmlns:a16="http://schemas.microsoft.com/office/drawing/2014/main" id="{36197BF6-EA2C-BB4B-BF6C-9FC7717B383A}"/>
              </a:ext>
            </a:extLst>
          </p:cNvPr>
          <p:cNvSpPr txBox="1"/>
          <p:nvPr/>
        </p:nvSpPr>
        <p:spPr>
          <a:xfrm>
            <a:off x="411079" y="3347948"/>
            <a:ext cx="4892842" cy="830997"/>
          </a:xfrm>
          <a:prstGeom prst="rect">
            <a:avLst/>
          </a:prstGeom>
          <a:noFill/>
        </p:spPr>
        <p:txBody>
          <a:bodyPr wrap="square" rtlCol="0">
            <a:spAutoFit/>
          </a:bodyPr>
          <a:lstStyle/>
          <a:p>
            <a:r>
              <a:rPr lang="en-US" dirty="0"/>
              <a:t>I can't tell you how much I hated this movie. It sucked.</a:t>
            </a:r>
          </a:p>
        </p:txBody>
      </p:sp>
      <p:sp>
        <p:nvSpPr>
          <p:cNvPr id="9" name="TextBox 8">
            <a:extLst>
              <a:ext uri="{FF2B5EF4-FFF2-40B4-BE49-F238E27FC236}">
                <a16:creationId xmlns:a16="http://schemas.microsoft.com/office/drawing/2014/main" id="{E04A8E21-75DF-F840-9111-6F7AE72DDF00}"/>
              </a:ext>
            </a:extLst>
          </p:cNvPr>
          <p:cNvSpPr txBox="1"/>
          <p:nvPr/>
        </p:nvSpPr>
        <p:spPr>
          <a:xfrm>
            <a:off x="5193868" y="3864452"/>
            <a:ext cx="3934090" cy="830997"/>
          </a:xfrm>
          <a:prstGeom prst="rect">
            <a:avLst/>
          </a:prstGeom>
          <a:noFill/>
        </p:spPr>
        <p:txBody>
          <a:bodyPr wrap="none" rtlCol="0">
            <a:spAutoFit/>
          </a:bodyPr>
          <a:lstStyle/>
          <a:p>
            <a:r>
              <a:rPr lang="en-US" dirty="0">
                <a:solidFill>
                  <a:srgbClr val="00B050"/>
                </a:solidFill>
              </a:rPr>
              <a:t>X5 = "the same to you"</a:t>
            </a:r>
          </a:p>
          <a:p>
            <a:r>
              <a:rPr lang="en-US" dirty="0">
                <a:solidFill>
                  <a:srgbClr val="FF0000"/>
                </a:solidFill>
              </a:rPr>
              <a:t>X7 = "tell you how much"</a:t>
            </a:r>
          </a:p>
        </p:txBody>
      </p:sp>
      <p:sp>
        <p:nvSpPr>
          <p:cNvPr id="10" name="TextBox 9">
            <a:extLst>
              <a:ext uri="{FF2B5EF4-FFF2-40B4-BE49-F238E27FC236}">
                <a16:creationId xmlns:a16="http://schemas.microsoft.com/office/drawing/2014/main" id="{4881CA66-3DF8-2748-8071-2C0A4E90E4F3}"/>
              </a:ext>
            </a:extLst>
          </p:cNvPr>
          <p:cNvSpPr txBox="1"/>
          <p:nvPr/>
        </p:nvSpPr>
        <p:spPr>
          <a:xfrm>
            <a:off x="5905433" y="2065608"/>
            <a:ext cx="2855269" cy="461665"/>
          </a:xfrm>
          <a:prstGeom prst="rect">
            <a:avLst/>
          </a:prstGeom>
          <a:noFill/>
        </p:spPr>
        <p:txBody>
          <a:bodyPr wrap="none" rtlCol="0">
            <a:spAutoFit/>
          </a:bodyPr>
          <a:lstStyle/>
          <a:p>
            <a:r>
              <a:rPr lang="en-US" dirty="0">
                <a:solidFill>
                  <a:srgbClr val="00B050"/>
                </a:solidFill>
              </a:rPr>
              <a:t>X4 = "drew me in"</a:t>
            </a:r>
          </a:p>
        </p:txBody>
      </p:sp>
      <p:sp>
        <p:nvSpPr>
          <p:cNvPr id="7" name="TextBox 6">
            <a:extLst>
              <a:ext uri="{FF2B5EF4-FFF2-40B4-BE49-F238E27FC236}">
                <a16:creationId xmlns:a16="http://schemas.microsoft.com/office/drawing/2014/main" id="{FB0016BD-0C36-F246-8075-BE020A7A2E52}"/>
              </a:ext>
            </a:extLst>
          </p:cNvPr>
          <p:cNvSpPr txBox="1"/>
          <p:nvPr/>
        </p:nvSpPr>
        <p:spPr>
          <a:xfrm>
            <a:off x="2057400" y="888975"/>
            <a:ext cx="542136" cy="769441"/>
          </a:xfrm>
          <a:prstGeom prst="rect">
            <a:avLst/>
          </a:prstGeom>
          <a:noFill/>
        </p:spPr>
        <p:txBody>
          <a:bodyPr wrap="none" rtlCol="0">
            <a:spAutoFit/>
          </a:bodyPr>
          <a:lstStyle/>
          <a:p>
            <a:r>
              <a:rPr lang="en-US" sz="4400" dirty="0">
                <a:solidFill>
                  <a:srgbClr val="00B050"/>
                </a:solidFill>
              </a:rPr>
              <a:t>+</a:t>
            </a:r>
          </a:p>
        </p:txBody>
      </p:sp>
      <p:sp>
        <p:nvSpPr>
          <p:cNvPr id="11" name="TextBox 10">
            <a:extLst>
              <a:ext uri="{FF2B5EF4-FFF2-40B4-BE49-F238E27FC236}">
                <a16:creationId xmlns:a16="http://schemas.microsoft.com/office/drawing/2014/main" id="{ACAF81A0-F2DB-7449-9866-4D4D555270E3}"/>
              </a:ext>
            </a:extLst>
          </p:cNvPr>
          <p:cNvSpPr txBox="1"/>
          <p:nvPr/>
        </p:nvSpPr>
        <p:spPr>
          <a:xfrm>
            <a:off x="2069432" y="2527273"/>
            <a:ext cx="460382" cy="1107996"/>
          </a:xfrm>
          <a:prstGeom prst="rect">
            <a:avLst/>
          </a:prstGeom>
          <a:noFill/>
        </p:spPr>
        <p:txBody>
          <a:bodyPr wrap="none" rtlCol="0">
            <a:spAutoFit/>
          </a:bodyPr>
          <a:lstStyle/>
          <a:p>
            <a:r>
              <a:rPr lang="en-US" sz="6600" dirty="0">
                <a:solidFill>
                  <a:srgbClr val="C00000"/>
                </a:solidFill>
              </a:rPr>
              <a:t>-</a:t>
            </a:r>
          </a:p>
        </p:txBody>
      </p:sp>
      <p:sp>
        <p:nvSpPr>
          <p:cNvPr id="12" name="TextBox 11">
            <a:extLst>
              <a:ext uri="{FF2B5EF4-FFF2-40B4-BE49-F238E27FC236}">
                <a16:creationId xmlns:a16="http://schemas.microsoft.com/office/drawing/2014/main" id="{273C4AE9-A50A-D643-927E-346BD01EEB75}"/>
              </a:ext>
            </a:extLst>
          </p:cNvPr>
          <p:cNvSpPr txBox="1"/>
          <p:nvPr/>
        </p:nvSpPr>
        <p:spPr>
          <a:xfrm>
            <a:off x="4884545" y="476509"/>
            <a:ext cx="4296369" cy="461665"/>
          </a:xfrm>
          <a:prstGeom prst="rect">
            <a:avLst/>
          </a:prstGeom>
          <a:noFill/>
        </p:spPr>
        <p:txBody>
          <a:bodyPr wrap="none" rtlCol="0">
            <a:spAutoFit/>
          </a:bodyPr>
          <a:lstStyle/>
          <a:p>
            <a:r>
              <a:rPr lang="en-US" dirty="0"/>
              <a:t>Useful or harmless features</a:t>
            </a:r>
          </a:p>
        </p:txBody>
      </p:sp>
      <p:sp>
        <p:nvSpPr>
          <p:cNvPr id="13" name="TextBox 12">
            <a:extLst>
              <a:ext uri="{FF2B5EF4-FFF2-40B4-BE49-F238E27FC236}">
                <a16:creationId xmlns:a16="http://schemas.microsoft.com/office/drawing/2014/main" id="{5DF5233E-AD54-E340-BDE7-93EED5D80D9A}"/>
              </a:ext>
            </a:extLst>
          </p:cNvPr>
          <p:cNvSpPr txBox="1"/>
          <p:nvPr/>
        </p:nvSpPr>
        <p:spPr>
          <a:xfrm>
            <a:off x="4846251" y="2886529"/>
            <a:ext cx="3914451" cy="1015663"/>
          </a:xfrm>
          <a:prstGeom prst="rect">
            <a:avLst/>
          </a:prstGeom>
          <a:noFill/>
        </p:spPr>
        <p:txBody>
          <a:bodyPr wrap="square" rtlCol="0">
            <a:spAutoFit/>
          </a:bodyPr>
          <a:lstStyle/>
          <a:p>
            <a:r>
              <a:rPr lang="en-US" sz="2000" dirty="0"/>
              <a:t>4gram features that just "memorize" training set and might cause problems</a:t>
            </a:r>
          </a:p>
        </p:txBody>
      </p:sp>
    </p:spTree>
    <p:extLst>
      <p:ext uri="{BB962C8B-B14F-4D97-AF65-F5344CB8AC3E}">
        <p14:creationId xmlns:p14="http://schemas.microsoft.com/office/powerpoint/2010/main" val="22499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P spid="1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DAD9-AF9B-A74C-BD6D-63C66EE73953}"/>
              </a:ext>
            </a:extLst>
          </p:cNvPr>
          <p:cNvSpPr>
            <a:spLocks noGrp="1"/>
          </p:cNvSpPr>
          <p:nvPr>
            <p:ph type="title"/>
          </p:nvPr>
        </p:nvSpPr>
        <p:spPr>
          <a:xfrm>
            <a:off x="822960" y="214953"/>
            <a:ext cx="7543800" cy="527997"/>
          </a:xfrm>
        </p:spPr>
        <p:txBody>
          <a:bodyPr>
            <a:normAutofit fontScale="90000"/>
          </a:bodyPr>
          <a:lstStyle/>
          <a:p>
            <a:r>
              <a:rPr lang="en-US" dirty="0"/>
              <a:t>Overfitting</a:t>
            </a:r>
          </a:p>
        </p:txBody>
      </p:sp>
      <p:sp>
        <p:nvSpPr>
          <p:cNvPr id="6" name="Content Placeholder 5">
            <a:extLst>
              <a:ext uri="{FF2B5EF4-FFF2-40B4-BE49-F238E27FC236}">
                <a16:creationId xmlns:a16="http://schemas.microsoft.com/office/drawing/2014/main" id="{85D521E6-CAAA-CA43-A184-4A16DB093561}"/>
              </a:ext>
            </a:extLst>
          </p:cNvPr>
          <p:cNvSpPr>
            <a:spLocks noGrp="1"/>
          </p:cNvSpPr>
          <p:nvPr>
            <p:ph idx="1"/>
          </p:nvPr>
        </p:nvSpPr>
        <p:spPr>
          <a:xfrm>
            <a:off x="734636" y="927684"/>
            <a:ext cx="7799765" cy="4191000"/>
          </a:xfrm>
        </p:spPr>
        <p:txBody>
          <a:bodyPr>
            <a:normAutofit/>
          </a:bodyPr>
          <a:lstStyle/>
          <a:p>
            <a:r>
              <a:rPr lang="en-US" sz="2400" dirty="0"/>
              <a:t>4-gram model on tiny data will just memorize the data</a:t>
            </a:r>
          </a:p>
          <a:p>
            <a:pPr lvl="1"/>
            <a:r>
              <a:rPr lang="en-US" sz="2400" dirty="0"/>
              <a:t>100% accuracy on the training set</a:t>
            </a:r>
          </a:p>
          <a:p>
            <a:r>
              <a:rPr lang="en-US" sz="2400" dirty="0"/>
              <a:t>But it will be surprised by the novel 4-grams in the test data</a:t>
            </a:r>
          </a:p>
          <a:p>
            <a:pPr lvl="1"/>
            <a:r>
              <a:rPr lang="en-US" sz="2400" dirty="0"/>
              <a:t>Low accuracy on test set</a:t>
            </a:r>
          </a:p>
          <a:p>
            <a:r>
              <a:rPr lang="en-US" sz="2800" dirty="0"/>
              <a:t>Models that are too powerful can </a:t>
            </a:r>
            <a:r>
              <a:rPr lang="en-US" sz="2800" b="1" dirty="0"/>
              <a:t>overfit</a:t>
            </a:r>
            <a:r>
              <a:rPr lang="en-US" sz="2800" dirty="0"/>
              <a:t> the data</a:t>
            </a:r>
          </a:p>
          <a:p>
            <a:pPr lvl="1"/>
            <a:r>
              <a:rPr lang="en-US" sz="2400" dirty="0"/>
              <a:t>Fitting the details of the training data so exactly that the model doesn't generalize well to the test set</a:t>
            </a:r>
          </a:p>
          <a:p>
            <a:pPr lvl="2"/>
            <a:r>
              <a:rPr lang="en-US" sz="2400" dirty="0"/>
              <a:t>How to avoid overfitting?</a:t>
            </a:r>
          </a:p>
          <a:p>
            <a:pPr lvl="3"/>
            <a:r>
              <a:rPr lang="en-US" sz="2000" dirty="0"/>
              <a:t>Regularization in logistic regression </a:t>
            </a:r>
          </a:p>
          <a:p>
            <a:pPr lvl="3"/>
            <a:r>
              <a:rPr lang="en-US" sz="2000" dirty="0"/>
              <a:t>Dropout in neural networks</a:t>
            </a:r>
          </a:p>
          <a:p>
            <a:pPr lvl="1"/>
            <a:endParaRPr lang="en-US" dirty="0"/>
          </a:p>
        </p:txBody>
      </p:sp>
      <p:sp>
        <p:nvSpPr>
          <p:cNvPr id="4" name="Slide Number Placeholder 3">
            <a:extLst>
              <a:ext uri="{FF2B5EF4-FFF2-40B4-BE49-F238E27FC236}">
                <a16:creationId xmlns:a16="http://schemas.microsoft.com/office/drawing/2014/main" id="{FB390B8E-6E1E-5B4F-AE2C-BE6C523CD36F}"/>
              </a:ext>
            </a:extLst>
          </p:cNvPr>
          <p:cNvSpPr>
            <a:spLocks noGrp="1"/>
          </p:cNvSpPr>
          <p:nvPr>
            <p:ph type="sldNum" sz="quarter" idx="12"/>
          </p:nvPr>
        </p:nvSpPr>
        <p:spPr/>
        <p:txBody>
          <a:bodyPr/>
          <a:lstStyle/>
          <a:p>
            <a:fld id="{D07771B2-D7F7-364E-B6F3-F7FE93606BCE}" type="slidenum">
              <a:rPr lang="en-US" smtClean="0"/>
              <a:t>96</a:t>
            </a:fld>
            <a:endParaRPr lang="en-US"/>
          </a:p>
        </p:txBody>
      </p:sp>
    </p:spTree>
    <p:extLst>
      <p:ext uri="{BB962C8B-B14F-4D97-AF65-F5344CB8AC3E}">
        <p14:creationId xmlns:p14="http://schemas.microsoft.com/office/powerpoint/2010/main" val="2038671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p:txBody>
          <a:bodyPr>
            <a:normAutofit lnSpcReduction="10000"/>
          </a:bodyPr>
          <a:lstStyle/>
          <a:p>
            <a:r>
              <a:rPr lang="en-US" dirty="0"/>
              <a:t>A solution for overfitting</a:t>
            </a:r>
          </a:p>
          <a:p>
            <a:r>
              <a:rPr lang="en-US" dirty="0"/>
              <a:t>Add a regularization term </a:t>
            </a:r>
            <a:r>
              <a:rPr lang="en-US" i="1" dirty="0"/>
              <a:t>R</a:t>
            </a:r>
            <a:r>
              <a:rPr lang="en-US" dirty="0"/>
              <a:t>(</a:t>
            </a:r>
            <a:r>
              <a:rPr lang="el-GR" dirty="0"/>
              <a:t>θ) </a:t>
            </a:r>
            <a:r>
              <a:rPr lang="en-US" dirty="0"/>
              <a:t>to the loss function </a:t>
            </a:r>
            <a:r>
              <a:rPr lang="en-US" sz="1800" dirty="0"/>
              <a:t>(for now written as maximizing log prob rather than minimizing loss) </a:t>
            </a:r>
          </a:p>
          <a:p>
            <a:endParaRPr lang="en-US" sz="1800" dirty="0"/>
          </a:p>
          <a:p>
            <a:endParaRPr lang="en-US" sz="1800" dirty="0"/>
          </a:p>
          <a:p>
            <a:endParaRPr lang="en-US" sz="1800" dirty="0"/>
          </a:p>
          <a:p>
            <a:r>
              <a:rPr lang="en-US" dirty="0"/>
              <a:t>Idea: choose an </a:t>
            </a:r>
            <a:r>
              <a:rPr lang="en-US" i="1" dirty="0"/>
              <a:t>R</a:t>
            </a:r>
            <a:r>
              <a:rPr lang="en-US" dirty="0"/>
              <a:t>(</a:t>
            </a:r>
            <a:r>
              <a:rPr lang="el-GR" dirty="0"/>
              <a:t>θ)</a:t>
            </a:r>
            <a:r>
              <a:rPr lang="en-US" dirty="0"/>
              <a:t> that penalizes large weights</a:t>
            </a:r>
          </a:p>
          <a:p>
            <a:pPr lvl="1"/>
            <a:r>
              <a:rPr lang="en-US" dirty="0"/>
              <a:t>fitting the data well with lots of big weights not as good as fitting the data a little less well, with small weights</a:t>
            </a:r>
          </a:p>
          <a:p>
            <a:endParaRPr lang="en-US" dirty="0"/>
          </a:p>
        </p:txBody>
      </p:sp>
      <p:pic>
        <p:nvPicPr>
          <p:cNvPr id="5" name="Picture 4">
            <a:extLst>
              <a:ext uri="{FF2B5EF4-FFF2-40B4-BE49-F238E27FC236}">
                <a16:creationId xmlns:a16="http://schemas.microsoft.com/office/drawing/2014/main" id="{ED02CBB2-E1ED-A04E-98C0-81357B48C958}"/>
              </a:ext>
            </a:extLst>
          </p:cNvPr>
          <p:cNvPicPr>
            <a:picLocks noChangeAspect="1"/>
          </p:cNvPicPr>
          <p:nvPr/>
        </p:nvPicPr>
        <p:blipFill>
          <a:blip r:embed="rId3"/>
          <a:stretch>
            <a:fillRect/>
          </a:stretch>
        </p:blipFill>
        <p:spPr>
          <a:xfrm>
            <a:off x="1752600" y="2435225"/>
            <a:ext cx="5258210" cy="958850"/>
          </a:xfrm>
          <a:prstGeom prst="rect">
            <a:avLst/>
          </a:prstGeom>
        </p:spPr>
      </p:pic>
    </p:spTree>
    <p:extLst>
      <p:ext uri="{BB962C8B-B14F-4D97-AF65-F5344CB8AC3E}">
        <p14:creationId xmlns:p14="http://schemas.microsoft.com/office/powerpoint/2010/main" val="2111410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L2 Regularization (= ridge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7635240" cy="3429000"/>
          </a:xfrm>
        </p:spPr>
        <p:txBody>
          <a:bodyPr/>
          <a:lstStyle/>
          <a:p>
            <a:r>
              <a:rPr lang="en-US" dirty="0"/>
              <a:t>	The sum of the squares of the weights</a:t>
            </a:r>
          </a:p>
          <a:p>
            <a:r>
              <a:rPr lang="en-US" dirty="0"/>
              <a:t>The name is because this is the (square of the)        </a:t>
            </a:r>
            <a:r>
              <a:rPr lang="en-US" b="1" dirty="0"/>
              <a:t>L2 norm</a:t>
            </a:r>
            <a:r>
              <a:rPr lang="en-US" dirty="0"/>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a:t>
            </a:r>
            <a:r>
              <a:rPr lang="el-GR" baseline="-25000" dirty="0">
                <a:latin typeface="Times New Roman" panose="02020603050405020304" pitchFamily="18" charset="0"/>
                <a:cs typeface="Times New Roman" panose="02020603050405020304" pitchFamily="18" charset="0"/>
              </a:rPr>
              <a:t>2</a:t>
            </a:r>
            <a:r>
              <a:rPr lang="el-GR" dirty="0"/>
              <a:t>, </a:t>
            </a:r>
            <a:r>
              <a:rPr lang="en-US" dirty="0"/>
              <a:t>= </a:t>
            </a:r>
            <a:r>
              <a:rPr lang="en-US" b="1" dirty="0"/>
              <a:t>Euclidean distance </a:t>
            </a:r>
            <a:r>
              <a:rPr lang="en-US" dirty="0"/>
              <a:t>of </a:t>
            </a:r>
            <a:r>
              <a:rPr lang="el-GR" dirty="0">
                <a:latin typeface="Times New Roman" panose="02020603050405020304" pitchFamily="18" charset="0"/>
                <a:cs typeface="Times New Roman" panose="02020603050405020304" pitchFamily="18" charset="0"/>
              </a:rPr>
              <a:t>θ </a:t>
            </a:r>
            <a:r>
              <a:rPr lang="en-US" dirty="0"/>
              <a:t>to the origin.</a:t>
            </a:r>
          </a:p>
          <a:p>
            <a:endParaRPr lang="en-US" dirty="0"/>
          </a:p>
          <a:p>
            <a:endParaRPr lang="en-US" dirty="0"/>
          </a:p>
          <a:p>
            <a:r>
              <a:rPr lang="en-US" dirty="0"/>
              <a:t>L2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tretch>
            <a:fillRect/>
          </a:stretch>
        </p:blipFill>
        <p:spPr>
          <a:xfrm>
            <a:off x="2209800" y="2647950"/>
            <a:ext cx="3384550" cy="1041400"/>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tretch>
            <a:fillRect/>
          </a:stretch>
        </p:blipFill>
        <p:spPr>
          <a:xfrm>
            <a:off x="1981200" y="4122807"/>
            <a:ext cx="5525206" cy="1041400"/>
          </a:xfrm>
          <a:prstGeom prst="rect">
            <a:avLst/>
          </a:prstGeom>
        </p:spPr>
      </p:pic>
    </p:spTree>
    <p:extLst>
      <p:ext uri="{BB962C8B-B14F-4D97-AF65-F5344CB8AC3E}">
        <p14:creationId xmlns:p14="http://schemas.microsoft.com/office/powerpoint/2010/main" val="42008541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L1 Regularization (= lasso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8168640" cy="3429000"/>
          </a:xfrm>
        </p:spPr>
        <p:txBody>
          <a:bodyPr/>
          <a:lstStyle/>
          <a:p>
            <a:r>
              <a:rPr lang="en-US" dirty="0"/>
              <a:t>	The sum of the (absolute value of the) weights</a:t>
            </a:r>
          </a:p>
          <a:p>
            <a:r>
              <a:rPr lang="en-US" dirty="0"/>
              <a:t>Named after the </a:t>
            </a:r>
            <a:r>
              <a:rPr lang="en-US" b="1" dirty="0"/>
              <a:t>L1 norm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a:t>
            </a:r>
            <a:r>
              <a:rPr lang="en-US" baseline="-25000" dirty="0">
                <a:latin typeface="Times New Roman" panose="02020603050405020304" pitchFamily="18" charset="0"/>
                <a:cs typeface="Times New Roman" panose="02020603050405020304" pitchFamily="18" charset="0"/>
              </a:rPr>
              <a:t>1</a:t>
            </a:r>
            <a:r>
              <a:rPr lang="en-US" dirty="0"/>
              <a:t>, = sum of the absolute values of the weights, = </a:t>
            </a:r>
            <a:r>
              <a:rPr lang="en-US" b="1" dirty="0"/>
              <a:t>Manhattan distance</a:t>
            </a:r>
            <a:r>
              <a:rPr lang="en-US" dirty="0"/>
              <a:t> </a:t>
            </a:r>
          </a:p>
          <a:p>
            <a:endParaRPr lang="en-US" dirty="0"/>
          </a:p>
          <a:p>
            <a:endParaRPr lang="en-US" sz="1100" dirty="0"/>
          </a:p>
          <a:p>
            <a:r>
              <a:rPr lang="en-US" dirty="0"/>
              <a:t>L1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rcRect/>
          <a:stretch/>
        </p:blipFill>
        <p:spPr>
          <a:xfrm>
            <a:off x="2667000" y="2453404"/>
            <a:ext cx="3384550" cy="1008856"/>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rcRect/>
          <a:stretch/>
        </p:blipFill>
        <p:spPr>
          <a:xfrm>
            <a:off x="1540257" y="3985952"/>
            <a:ext cx="6063486" cy="1046489"/>
          </a:xfrm>
          <a:prstGeom prst="rect">
            <a:avLst/>
          </a:prstGeom>
        </p:spPr>
      </p:pic>
    </p:spTree>
    <p:extLst>
      <p:ext uri="{BB962C8B-B14F-4D97-AF65-F5344CB8AC3E}">
        <p14:creationId xmlns:p14="http://schemas.microsoft.com/office/powerpoint/2010/main" val="3315436518"/>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23984</TotalTime>
  <Words>7313</Words>
  <Application>Microsoft Macintosh PowerPoint</Application>
  <PresentationFormat>On-screen Show (16:9)</PresentationFormat>
  <Paragraphs>761</Paragraphs>
  <Slides>113</Slides>
  <Notes>60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113</vt:i4>
      </vt:variant>
    </vt:vector>
  </HeadingPairs>
  <TitlesOfParts>
    <vt:vector size="123" baseType="lpstr">
      <vt:lpstr>Arial</vt:lpstr>
      <vt:lpstr>Calibri</vt:lpstr>
      <vt:lpstr>Calibri Light</vt:lpstr>
      <vt:lpstr>Cambria Math</vt:lpstr>
      <vt:lpstr>Courier</vt:lpstr>
      <vt:lpstr>Lucida Sans</vt:lpstr>
      <vt:lpstr>Tahoma</vt:lpstr>
      <vt:lpstr>Times</vt:lpstr>
      <vt:lpstr>Times New Roman</vt:lpstr>
      <vt:lpstr>1_Retrospect</vt:lpstr>
      <vt:lpstr>Logistic Regression</vt:lpstr>
      <vt:lpstr>Logistic Regression</vt:lpstr>
      <vt:lpstr>Generative and Discriminative Classifiers</vt:lpstr>
      <vt:lpstr>Generative and Discriminative Classifiers</vt:lpstr>
      <vt:lpstr>Generative Classifier:</vt:lpstr>
      <vt:lpstr>Discriminative Classifier</vt:lpstr>
      <vt:lpstr>Generative vs. Discriminative</vt:lpstr>
      <vt:lpstr>Generative vs. Discriminative</vt:lpstr>
      <vt:lpstr>Finding the correct class c from a document d in Generative vs Discriminative Classifiers</vt:lpstr>
      <vt:lpstr>Components of machine learning classifier</vt:lpstr>
      <vt:lpstr>Components of a probabilistic machine learning classifier</vt:lpstr>
      <vt:lpstr>The two phases of logistic regression </vt:lpstr>
      <vt:lpstr>Logistic Regression</vt:lpstr>
      <vt:lpstr>Logistic Regression</vt:lpstr>
      <vt:lpstr>Classification Reminder</vt:lpstr>
      <vt:lpstr>Text Classification: definition</vt:lpstr>
      <vt:lpstr>Binary Classification in Logistic Regression</vt:lpstr>
      <vt:lpstr>Weights and Bias</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Logistic Regression</vt:lpstr>
      <vt:lpstr>Example: sentiment classification</vt:lpstr>
      <vt:lpstr>Sentiment example: does y=1 or y=0?</vt:lpstr>
      <vt:lpstr>PowerPoint Presentation</vt:lpstr>
      <vt:lpstr>Example: learned weights</vt:lpstr>
      <vt:lpstr>Classifying sentiment for input x</vt:lpstr>
      <vt:lpstr>Classifying sentiment for input x</vt:lpstr>
      <vt:lpstr>We can build features for logistic regression for any classification task: period disambiguation</vt:lpstr>
      <vt:lpstr>Feature Engineering</vt:lpstr>
      <vt:lpstr> Classification in (binary) logistic regression: summary</vt:lpstr>
      <vt:lpstr>Logistic Regression vs. Naïve Bayes</vt:lpstr>
      <vt:lpstr>Logistic Regression</vt:lpstr>
      <vt:lpstr>Logistic Regression</vt:lpstr>
      <vt:lpstr>Parameter Learning</vt:lpstr>
      <vt:lpstr>Wait, where did the W’s come from?</vt:lpstr>
      <vt:lpstr>Learning components</vt:lpstr>
      <vt:lpstr>The distance between y ̂  and y</vt:lpstr>
      <vt:lpstr>Parameter Learning</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Gradient Descent for Logistic Regression</vt:lpstr>
      <vt:lpstr>Gradient Descent for Logistic Regression</vt:lpstr>
      <vt:lpstr>Gradient Descent for Logistic Regression</vt:lpstr>
      <vt:lpstr>PowerPoint Presentation</vt:lpstr>
      <vt:lpstr>Hyperparameters</vt:lpstr>
      <vt:lpstr>Learning rate</vt:lpstr>
      <vt:lpstr>Logistic Regression</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lpstr>Logistic Regression</vt:lpstr>
      <vt:lpstr>Overfitting</vt:lpstr>
      <vt:lpstr>Overfitting</vt:lpstr>
      <vt:lpstr>Overfitting</vt:lpstr>
      <vt:lpstr>Regularization</vt:lpstr>
      <vt:lpstr>L2 Regularization (= ridge regression)</vt:lpstr>
      <vt:lpstr>L1 Regularization (= lasso regression)</vt:lpstr>
      <vt:lpstr>Regularization</vt:lpstr>
      <vt:lpstr>Detour: Maximum A Posteriori Estimation</vt:lpstr>
      <vt:lpstr>Regularization and MAP</vt:lpstr>
      <vt:lpstr>Logistic Regression</vt:lpstr>
      <vt:lpstr>Logistic Regression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lpstr>Multinomial Logistic Regression</vt:lpstr>
      <vt:lpstr>Multinomial Logistic Regression</vt:lpstr>
      <vt:lpstr>Logistic Regression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Speech and Language Processing</dc:subject>
  <dc:creator>Dan Jurafsky</dc:creator>
  <cp:keywords/>
  <dc:description/>
  <cp:lastModifiedBy>Wijaya, Derry</cp:lastModifiedBy>
  <cp:revision>546</cp:revision>
  <cp:lastPrinted>2020-01-23T22:37:17Z</cp:lastPrinted>
  <dcterms:created xsi:type="dcterms:W3CDTF">2010-04-19T15:31:24Z</dcterms:created>
  <dcterms:modified xsi:type="dcterms:W3CDTF">2022-02-24T03:02:16Z</dcterms:modified>
  <cp:category/>
</cp:coreProperties>
</file>